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303" r:id="rId2"/>
    <p:sldId id="258" r:id="rId3"/>
    <p:sldId id="257" r:id="rId4"/>
    <p:sldId id="287" r:id="rId5"/>
    <p:sldId id="286" r:id="rId6"/>
    <p:sldId id="305" r:id="rId7"/>
    <p:sldId id="263" r:id="rId8"/>
    <p:sldId id="304" r:id="rId9"/>
    <p:sldId id="306" r:id="rId10"/>
    <p:sldId id="262" r:id="rId11"/>
    <p:sldId id="264" r:id="rId12"/>
    <p:sldId id="266" r:id="rId13"/>
    <p:sldId id="265" r:id="rId14"/>
    <p:sldId id="260" r:id="rId15"/>
    <p:sldId id="292" r:id="rId16"/>
    <p:sldId id="279" r:id="rId17"/>
    <p:sldId id="296" r:id="rId18"/>
    <p:sldId id="301" r:id="rId19"/>
    <p:sldId id="300" r:id="rId20"/>
    <p:sldId id="298" r:id="rId21"/>
    <p:sldId id="302" r:id="rId22"/>
    <p:sldId id="314" r:id="rId23"/>
    <p:sldId id="293" r:id="rId24"/>
    <p:sldId id="294" r:id="rId25"/>
    <p:sldId id="315" r:id="rId26"/>
    <p:sldId id="316" r:id="rId27"/>
    <p:sldId id="317" r:id="rId28"/>
    <p:sldId id="291" r:id="rId29"/>
    <p:sldId id="281" r:id="rId30"/>
    <p:sldId id="313" r:id="rId31"/>
    <p:sldId id="308" r:id="rId32"/>
    <p:sldId id="309" r:id="rId33"/>
    <p:sldId id="310" r:id="rId34"/>
    <p:sldId id="311" r:id="rId35"/>
    <p:sldId id="312" r:id="rId36"/>
    <p:sldId id="272" r:id="rId37"/>
    <p:sldId id="273" r:id="rId38"/>
    <p:sldId id="274" r:id="rId39"/>
    <p:sldId id="289" r:id="rId40"/>
    <p:sldId id="275" r:id="rId41"/>
    <p:sldId id="276" r:id="rId42"/>
    <p:sldId id="290" r:id="rId43"/>
    <p:sldId id="277" r:id="rId44"/>
    <p:sldId id="278" r:id="rId45"/>
    <p:sldId id="280" r:id="rId46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D989CBF5-D684-4CED-A6E9-5CDA4AC5DA15}">
          <p14:sldIdLst>
            <p14:sldId id="303"/>
            <p14:sldId id="258"/>
            <p14:sldId id="257"/>
            <p14:sldId id="287"/>
            <p14:sldId id="286"/>
            <p14:sldId id="305"/>
            <p14:sldId id="263"/>
            <p14:sldId id="304"/>
            <p14:sldId id="306"/>
            <p14:sldId id="262"/>
            <p14:sldId id="264"/>
            <p14:sldId id="266"/>
            <p14:sldId id="265"/>
            <p14:sldId id="260"/>
            <p14:sldId id="292"/>
            <p14:sldId id="279"/>
          </p14:sldIdLst>
        </p14:section>
        <p14:section name="1" id="{07DBF26A-47C1-4A0F-9FD0-656407F9FDE0}">
          <p14:sldIdLst>
            <p14:sldId id="296"/>
            <p14:sldId id="301"/>
            <p14:sldId id="300"/>
            <p14:sldId id="298"/>
            <p14:sldId id="302"/>
          </p14:sldIdLst>
        </p14:section>
        <p14:section name="이론 배경 설명" id="{2BA8BAC4-473C-48EF-B441-214A178915D8}">
          <p14:sldIdLst/>
        </p14:section>
        <p14:section name="시그널" id="{594324B4-2AB8-4C27-98FD-D35E45EE8288}">
          <p14:sldIdLst>
            <p14:sldId id="314"/>
            <p14:sldId id="293"/>
            <p14:sldId id="294"/>
            <p14:sldId id="315"/>
            <p14:sldId id="316"/>
            <p14:sldId id="317"/>
            <p14:sldId id="291"/>
            <p14:sldId id="281"/>
            <p14:sldId id="313"/>
            <p14:sldId id="308"/>
            <p14:sldId id="309"/>
            <p14:sldId id="310"/>
            <p14:sldId id="311"/>
            <p14:sldId id="312"/>
            <p14:sldId id="272"/>
            <p14:sldId id="273"/>
            <p14:sldId id="274"/>
            <p14:sldId id="289"/>
          </p14:sldIdLst>
        </p14:section>
        <p14:section name="모델링 과정" id="{185D1D64-D67D-401F-9AA9-414F978C21F8}">
          <p14:sldIdLst>
            <p14:sldId id="275"/>
            <p14:sldId id="276"/>
            <p14:sldId id="290"/>
          </p14:sldIdLst>
        </p14:section>
        <p14:section name="웹서비스 구현" id="{0FE4A43A-4A60-446C-94C2-B05453D1BE17}">
          <p14:sldIdLst>
            <p14:sldId id="277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j2MGJakXWZbfboK6+8Ebx3oHtb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FDFD"/>
    <a:srgbClr val="BFBFBF"/>
    <a:srgbClr val="FFFFFF"/>
    <a:srgbClr val="EEB500"/>
    <a:srgbClr val="FCFDFD"/>
    <a:srgbClr val="F4F4F4"/>
    <a:srgbClr val="1E1C11"/>
    <a:srgbClr val="FFCC00"/>
    <a:srgbClr val="FFE07D"/>
    <a:srgbClr val="A87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89" autoAdjust="0"/>
    <p:restoredTop sz="94660"/>
  </p:normalViewPr>
  <p:slideViewPr>
    <p:cSldViewPr snapToGrid="0">
      <p:cViewPr varScale="1">
        <p:scale>
          <a:sx n="57" d="100"/>
          <a:sy n="57" d="100"/>
        </p:scale>
        <p:origin x="13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74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646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336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340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07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449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17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900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04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01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978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56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2.wdp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11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0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9.png"/><Relationship Id="rId4" Type="http://schemas.openxmlformats.org/officeDocument/2006/relationships/image" Target="../media/image11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0.png"/><Relationship Id="rId7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11.png"/><Relationship Id="rId10" Type="http://schemas.openxmlformats.org/officeDocument/2006/relationships/image" Target="../media/image74.png"/><Relationship Id="rId4" Type="http://schemas.openxmlformats.org/officeDocument/2006/relationships/image" Target="../media/image10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F01C27DC-3AA7-5AFE-2991-781E75C15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0"/>
                </p14:media>
              </p:ext>
            </p:extLst>
          </p:nvPr>
        </p:nvPicPr>
        <p:blipFill>
          <a:blip r:embed="rId5">
            <a:grayscl/>
            <a:lum bright="-20000" contrast="-70000"/>
          </a:blip>
          <a:stretch>
            <a:fillRect/>
          </a:stretch>
        </p:blipFill>
        <p:spPr>
          <a:xfrm>
            <a:off x="0" y="844"/>
            <a:ext cx="18288000" cy="10277057"/>
          </a:xfrm>
          <a:prstGeom prst="rect">
            <a:avLst/>
          </a:prstGeom>
        </p:spPr>
      </p:pic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D07EF54F-677B-9816-28BD-F9017E33137C}"/>
              </a:ext>
            </a:extLst>
          </p:cNvPr>
          <p:cNvSpPr/>
          <p:nvPr/>
        </p:nvSpPr>
        <p:spPr>
          <a:xfrm rot="359242" flipH="1">
            <a:off x="-1024783" y="2142316"/>
            <a:ext cx="19088398" cy="7982267"/>
          </a:xfrm>
          <a:prstGeom prst="rtTriangle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F0FA15DD-418F-DEBE-05DA-C81410973669}"/>
              </a:ext>
            </a:extLst>
          </p:cNvPr>
          <p:cNvSpPr/>
          <p:nvPr/>
        </p:nvSpPr>
        <p:spPr>
          <a:xfrm rot="21166902" flipH="1">
            <a:off x="1377752" y="3701289"/>
            <a:ext cx="18234751" cy="7767127"/>
          </a:xfrm>
          <a:prstGeom prst="rtTriangl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034305C4-6378-12B1-09C0-01ACCF2BDE21}"/>
              </a:ext>
            </a:extLst>
          </p:cNvPr>
          <p:cNvSpPr/>
          <p:nvPr/>
        </p:nvSpPr>
        <p:spPr>
          <a:xfrm flipH="1">
            <a:off x="-800398" y="3078865"/>
            <a:ext cx="19088398" cy="7982267"/>
          </a:xfrm>
          <a:prstGeom prst="rtTriangle">
            <a:avLst/>
          </a:pr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9B3EA9-FF7C-0914-A9E5-89CB790C31EA}"/>
              </a:ext>
            </a:extLst>
          </p:cNvPr>
          <p:cNvGrpSpPr/>
          <p:nvPr/>
        </p:nvGrpSpPr>
        <p:grpSpPr>
          <a:xfrm>
            <a:off x="15994853" y="692377"/>
            <a:ext cx="804488" cy="573715"/>
            <a:chOff x="-1907419" y="3283365"/>
            <a:chExt cx="2054309" cy="142886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82A5DF-8A57-1EE3-7526-BA3DD82020E2}"/>
                </a:ext>
              </a:extLst>
            </p:cNvPr>
            <p:cNvGrpSpPr/>
            <p:nvPr/>
          </p:nvGrpSpPr>
          <p:grpSpPr>
            <a:xfrm>
              <a:off x="-1907419" y="3596640"/>
              <a:ext cx="1165378" cy="1115585"/>
              <a:chOff x="-1907419" y="3596640"/>
              <a:chExt cx="1165378" cy="1115585"/>
            </a:xfrm>
          </p:grpSpPr>
          <p:sp>
            <p:nvSpPr>
              <p:cNvPr id="4" name="평행 사변형 3">
                <a:extLst>
                  <a:ext uri="{FF2B5EF4-FFF2-40B4-BE49-F238E27FC236}">
                    <a16:creationId xmlns:a16="http://schemas.microsoft.com/office/drawing/2014/main" id="{4BC51FB4-59FE-2802-0C67-C4D7686BB9B0}"/>
                  </a:ext>
                </a:extLst>
              </p:cNvPr>
              <p:cNvSpPr/>
              <p:nvPr/>
            </p:nvSpPr>
            <p:spPr>
              <a:xfrm rot="5400000">
                <a:off x="-1877447" y="3751073"/>
                <a:ext cx="1097280" cy="825023"/>
              </a:xfrm>
              <a:prstGeom prst="parallelogram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688E8F57-ED6B-323A-53D4-4758E31B38E9}"/>
                  </a:ext>
                </a:extLst>
              </p:cNvPr>
              <p:cNvSpPr/>
              <p:nvPr/>
            </p:nvSpPr>
            <p:spPr>
              <a:xfrm rot="5400000">
                <a:off x="-1818749" y="3674069"/>
                <a:ext cx="563880" cy="409022"/>
              </a:xfrm>
              <a:prstGeom prst="parallelogram">
                <a:avLst/>
              </a:prstGeom>
              <a:solidFill>
                <a:srgbClr val="FCF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626F41-2188-0528-0682-7FAADBAB5228}"/>
                  </a:ext>
                </a:extLst>
              </p:cNvPr>
              <p:cNvSpPr txBox="1"/>
              <p:nvPr/>
            </p:nvSpPr>
            <p:spPr>
              <a:xfrm rot="749896">
                <a:off x="-1596904" y="4270020"/>
                <a:ext cx="854863" cy="3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dirty="0">
                    <a:solidFill>
                      <a:schemeClr val="bg1"/>
                    </a:solidFill>
                    <a:latin typeface="Montserrat ExtraBold" pitchFamily="2" charset="0"/>
                  </a:rPr>
                  <a:t>Enter</a:t>
                </a:r>
                <a:endParaRPr lang="ko-KR" altLang="en-US" sz="800" dirty="0">
                  <a:solidFill>
                    <a:schemeClr val="bg1"/>
                  </a:solidFill>
                  <a:latin typeface="Montserrat ExtraBold" pitchFamily="2" charset="0"/>
                </a:endParaRPr>
              </a:p>
            </p:txBody>
          </p:sp>
          <p:sp>
            <p:nvSpPr>
              <p:cNvPr id="7" name="화살표: 위로 굽음 6">
                <a:extLst>
                  <a:ext uri="{FF2B5EF4-FFF2-40B4-BE49-F238E27FC236}">
                    <a16:creationId xmlns:a16="http://schemas.microsoft.com/office/drawing/2014/main" id="{246FD369-2D08-1B8B-CAE9-6BD4001492E9}"/>
                  </a:ext>
                </a:extLst>
              </p:cNvPr>
              <p:cNvSpPr/>
              <p:nvPr/>
            </p:nvSpPr>
            <p:spPr>
              <a:xfrm rot="17007722" flipH="1">
                <a:off x="-1637684" y="4279775"/>
                <a:ext cx="118989" cy="207630"/>
              </a:xfrm>
              <a:prstGeom prst="bentUpArrow">
                <a:avLst>
                  <a:gd name="adj1" fmla="val 11565"/>
                  <a:gd name="adj2" fmla="val 23081"/>
                  <a:gd name="adj3" fmla="val 25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A3F062-3D12-55B3-4931-595A0FD5C364}"/>
                  </a:ext>
                </a:extLst>
              </p:cNvPr>
              <p:cNvSpPr txBox="1"/>
              <p:nvPr/>
            </p:nvSpPr>
            <p:spPr>
              <a:xfrm rot="797910">
                <a:off x="-1907419" y="3679968"/>
                <a:ext cx="854863" cy="38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ExtraBold" pitchFamily="2" charset="0"/>
                  </a:rPr>
                  <a:t>Ctrl</a:t>
                </a:r>
                <a:endPara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 ExtraBold" pitchFamily="2" charset="0"/>
                </a:endParaRPr>
              </a:p>
            </p:txBody>
          </p:sp>
        </p:grp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311DA68E-840D-3A4D-C782-4D639A852A43}"/>
                </a:ext>
              </a:extLst>
            </p:cNvPr>
            <p:cNvSpPr/>
            <p:nvPr/>
          </p:nvSpPr>
          <p:spPr>
            <a:xfrm rot="20700000">
              <a:off x="-958185" y="3741260"/>
              <a:ext cx="1105075" cy="838519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CA7F2F67-D3BC-C011-AA7E-1B7FA9A82B6F}"/>
                </a:ext>
              </a:extLst>
            </p:cNvPr>
            <p:cNvSpPr/>
            <p:nvPr/>
          </p:nvSpPr>
          <p:spPr>
            <a:xfrm>
              <a:off x="-1748318" y="3283365"/>
              <a:ext cx="1767007" cy="466211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Google Shape;103;p2">
            <a:extLst>
              <a:ext uri="{FF2B5EF4-FFF2-40B4-BE49-F238E27FC236}">
                <a16:creationId xmlns:a16="http://schemas.microsoft.com/office/drawing/2014/main" id="{247B6E86-3776-D1A7-9FFD-E9FCE5F2D830}"/>
              </a:ext>
            </a:extLst>
          </p:cNvPr>
          <p:cNvSpPr txBox="1"/>
          <p:nvPr/>
        </p:nvSpPr>
        <p:spPr>
          <a:xfrm>
            <a:off x="15613611" y="1310485"/>
            <a:ext cx="15790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FCFDFD"/>
                </a:solidFill>
                <a:latin typeface="Montserrat ExtraBold" pitchFamily="2" charset="0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sz="2000" dirty="0" err="1">
                <a:solidFill>
                  <a:srgbClr val="FCFDFD"/>
                </a:solidFill>
                <a:latin typeface="Montserrat ExtraBold" pitchFamily="2" charset="0"/>
                <a:ea typeface="Tmon몬소리 Black" panose="02000A03000000000000" pitchFamily="2" charset="-127"/>
              </a:rPr>
              <a:t>trl</a:t>
            </a:r>
            <a:r>
              <a:rPr lang="en-US" sz="2000" b="1" dirty="0" err="1">
                <a:solidFill>
                  <a:srgbClr val="FCFDFD"/>
                </a:solidFill>
                <a:latin typeface="Montserrat ExtraBold" pitchFamily="2" charset="0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sz="2000" dirty="0" err="1">
                <a:solidFill>
                  <a:srgbClr val="FCFDFD"/>
                </a:solidFill>
                <a:latin typeface="Montserrat ExtraBold" pitchFamily="2" charset="0"/>
                <a:ea typeface="Tmon몬소리 Black" panose="02000A03000000000000" pitchFamily="2" charset="-127"/>
                <a:sym typeface="Arial"/>
              </a:rPr>
              <a:t>Enter</a:t>
            </a:r>
            <a:endParaRPr dirty="0">
              <a:solidFill>
                <a:srgbClr val="FCFDFD"/>
              </a:solidFill>
              <a:latin typeface="Montserrat ExtraBold" pitchFamily="2" charset="0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2B331-1F61-1926-123E-150681E916DE}"/>
              </a:ext>
            </a:extLst>
          </p:cNvPr>
          <p:cNvSpPr txBox="1"/>
          <p:nvPr/>
        </p:nvSpPr>
        <p:spPr>
          <a:xfrm rot="1850085">
            <a:off x="5904047" y="4758256"/>
            <a:ext cx="6286500" cy="1938992"/>
          </a:xfrm>
          <a:prstGeom prst="rect">
            <a:avLst/>
          </a:prstGeom>
          <a:noFill/>
          <a:effectLst>
            <a:outerShdw blurRad="152400" dir="5400000" sx="47000" sy="47000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en-US" altLang="ko-KR" sz="6000" dirty="0">
                <a:solidFill>
                  <a:schemeClr val="tx1"/>
                </a:solidFill>
                <a:effectLst>
                  <a:outerShdw dist="2540000" dir="16200000" sx="110000" sy="110000" kx="-1800000" algn="bl" rotWithShape="0">
                    <a:srgbClr val="000000"/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</a:t>
            </a:r>
            <a:r>
              <a:rPr lang="ko-KR" altLang="en-US" sz="6000" dirty="0">
                <a:solidFill>
                  <a:schemeClr val="tx1"/>
                </a:solidFill>
                <a:effectLst>
                  <a:outerShdw dist="2540000" dir="16200000" sx="110000" sy="110000" kx="-1800000" algn="bl" rotWithShape="0">
                    <a:schemeClr val="bg1">
                      <a:lumMod val="95000"/>
                    </a:scheme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찾아주는</a:t>
            </a:r>
          </a:p>
          <a:p>
            <a:r>
              <a:rPr lang="ko-KR" altLang="en-US" sz="6000" dirty="0">
                <a:solidFill>
                  <a:schemeClr val="tx1"/>
                </a:solidFill>
                <a:effectLst>
                  <a:outerShdw dist="2540000" dir="16200000" sx="110000" sy="110000" kx="-1800000" algn="bl" rotWithShape="0">
                    <a:schemeClr val="bg1">
                      <a:lumMod val="95000"/>
                    </a:scheme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자산 포트폴리오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A9249-E849-9419-5939-74DAE7C94041}"/>
              </a:ext>
            </a:extLst>
          </p:cNvPr>
          <p:cNvSpPr txBox="1"/>
          <p:nvPr/>
        </p:nvSpPr>
        <p:spPr>
          <a:xfrm rot="1927407" flipH="1">
            <a:off x="6736878" y="3593216"/>
            <a:ext cx="1137268" cy="1015663"/>
          </a:xfrm>
          <a:prstGeom prst="rect">
            <a:avLst/>
          </a:prstGeom>
          <a:noFill/>
          <a:effectLst>
            <a:outerShdw blurRad="152400" dir="5400000" sx="47000" sy="47000" rotWithShape="0">
              <a:prstClr val="black">
                <a:alpha val="0"/>
              </a:prstClr>
            </a:outerShdw>
          </a:effectLst>
          <a:scene3d>
            <a:camera prst="orthographicFront">
              <a:rot lat="10800000" lon="2159400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0800000" lon="21594000" rev="0"/>
              </a:camera>
              <a:lightRig rig="threePt" dir="t"/>
            </a:scene3d>
            <a:sp3d prstMaterial="matte"/>
          </a:bodyPr>
          <a:lstStyle/>
          <a:p>
            <a:r>
              <a:rPr lang="en-US" altLang="ko-KR" sz="6000" dirty="0">
                <a:solidFill>
                  <a:schemeClr val="tx1"/>
                </a:solidFill>
                <a:effectLst>
                  <a:outerShdw dist="2540000" dir="16200000" sx="110000" sy="110000" kx="-1800000" algn="bl" rotWithShape="0">
                    <a:srgbClr val="FECE00"/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IA</a:t>
            </a:r>
            <a:endParaRPr lang="ko-KR" altLang="en-US" sz="6000" dirty="0">
              <a:solidFill>
                <a:schemeClr val="tx1"/>
              </a:solidFill>
              <a:effectLst>
                <a:outerShdw dist="2540000" dir="16200000" sx="110000" sy="110000" kx="-1800000" algn="bl" rotWithShape="0">
                  <a:srgbClr val="FECE00"/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62791-3876-E8A0-B1A8-7B12C40BFC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7922662" y="692377"/>
            <a:ext cx="799557" cy="799557"/>
          </a:xfrm>
          <a:prstGeom prst="rect">
            <a:avLst/>
          </a:prstGeom>
          <a:scene3d>
            <a:camera prst="orthographicFront">
              <a:rot lat="0" lon="19800000" rev="0"/>
            </a:camera>
            <a:lightRig rig="threePt" dir="t"/>
          </a:scene3d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1C0C432-ECD0-AFDC-80B9-9A049A64A04A}"/>
              </a:ext>
            </a:extLst>
          </p:cNvPr>
          <p:cNvGrpSpPr/>
          <p:nvPr/>
        </p:nvGrpSpPr>
        <p:grpSpPr>
          <a:xfrm>
            <a:off x="-124058" y="-316264"/>
            <a:ext cx="12717119" cy="11185591"/>
            <a:chOff x="-944670" y="-977133"/>
            <a:chExt cx="13904448" cy="12229929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93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-944670" y="-977133"/>
              <a:ext cx="13904448" cy="12229929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587755" y="-740134"/>
              <a:ext cx="8086513" cy="50673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" name="Google Shape;87;p1"/>
            <p:cNvGrpSpPr/>
            <p:nvPr/>
          </p:nvGrpSpPr>
          <p:grpSpPr>
            <a:xfrm>
              <a:off x="1612879" y="2870086"/>
              <a:ext cx="6261924" cy="3277010"/>
              <a:chOff x="1612879" y="2870086"/>
              <a:chExt cx="6261924" cy="3277010"/>
            </a:xfrm>
          </p:grpSpPr>
          <p:pic>
            <p:nvPicPr>
              <p:cNvPr id="88" name="Google Shape;88;p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612879" y="2870086"/>
                <a:ext cx="4508890" cy="20157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1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5906743" y="4971679"/>
                <a:ext cx="1968060" cy="11754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793FC471-A446-1F8F-6B45-3407EBBAE3D8}"/>
              </a:ext>
            </a:extLst>
          </p:cNvPr>
          <p:cNvSpPr/>
          <p:nvPr/>
        </p:nvSpPr>
        <p:spPr>
          <a:xfrm rot="20707875" flipH="1">
            <a:off x="2107464" y="4793284"/>
            <a:ext cx="18234751" cy="7767127"/>
          </a:xfrm>
          <a:prstGeom prst="rtTriangle">
            <a:avLst/>
          </a:prstGeom>
          <a:solidFill>
            <a:schemeClr val="tx1">
              <a:lumMod val="75000"/>
              <a:lumOff val="25000"/>
              <a:alpha val="34000"/>
            </a:schemeClr>
          </a:solidFill>
          <a:ln>
            <a:noFill/>
          </a:ln>
          <a:effectLst>
            <a:outerShdw dist="38100" dir="11640000" sx="97000" sy="97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71FD10-E27C-C9B4-BFA8-6A2544897C54}"/>
              </a:ext>
            </a:extLst>
          </p:cNvPr>
          <p:cNvSpPr txBox="1"/>
          <p:nvPr/>
        </p:nvSpPr>
        <p:spPr>
          <a:xfrm>
            <a:off x="9533964" y="8509717"/>
            <a:ext cx="9044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FFC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r>
              <a:rPr lang="ko-KR" altLang="en-US" sz="5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활용한</a:t>
            </a:r>
            <a:endParaRPr lang="en-US" altLang="ko-KR" sz="5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최적 포트폴리오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3314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5"/>
    </mc:Choice>
    <mc:Fallback xmlns="">
      <p:transition spd="slow" advTm="13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막힌 원호 11">
            <a:extLst>
              <a:ext uri="{FF2B5EF4-FFF2-40B4-BE49-F238E27FC236}">
                <a16:creationId xmlns:a16="http://schemas.microsoft.com/office/drawing/2014/main" id="{E6366A5A-62C6-CA9C-7F5C-022546227EC7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641C9A1-A7B4-070E-D607-1F3F2805D846}"/>
              </a:ext>
            </a:extLst>
          </p:cNvPr>
          <p:cNvGrpSpPr/>
          <p:nvPr/>
        </p:nvGrpSpPr>
        <p:grpSpPr>
          <a:xfrm>
            <a:off x="8354781" y="9944993"/>
            <a:ext cx="1578438" cy="154439"/>
            <a:chOff x="8061724" y="9836724"/>
            <a:chExt cx="1578438" cy="154439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C6AC11B3-E9B4-4B4C-F8D3-8272619142BF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B309FF9C-C02C-2AEA-3CC4-F3152A6F47B0}"/>
                </a:ext>
              </a:extLst>
            </p:cNvPr>
            <p:cNvSpPr/>
            <p:nvPr/>
          </p:nvSpPr>
          <p:spPr>
            <a:xfrm>
              <a:off x="892713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78D38215-909D-5F6E-741C-C64DB9534857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5F21FFCA-F881-DCCF-4511-D2C703B5D4AB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순서도: 연결자 112">
              <a:extLst>
                <a:ext uri="{FF2B5EF4-FFF2-40B4-BE49-F238E27FC236}">
                  <a16:creationId xmlns:a16="http://schemas.microsoft.com/office/drawing/2014/main" id="{5A8E5A83-F798-8FCC-50AD-2FE78829E846}"/>
                </a:ext>
              </a:extLst>
            </p:cNvPr>
            <p:cNvSpPr/>
            <p:nvPr/>
          </p:nvSpPr>
          <p:spPr>
            <a:xfrm>
              <a:off x="8336157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순서도: 연결자 113">
              <a:extLst>
                <a:ext uri="{FF2B5EF4-FFF2-40B4-BE49-F238E27FC236}">
                  <a16:creationId xmlns:a16="http://schemas.microsoft.com/office/drawing/2014/main" id="{0C2475BB-9CB4-EFCF-8862-9065B400A004}"/>
                </a:ext>
              </a:extLst>
            </p:cNvPr>
            <p:cNvSpPr/>
            <p:nvPr/>
          </p:nvSpPr>
          <p:spPr>
            <a:xfrm>
              <a:off x="8061724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A29F587-6BF4-85E1-1D44-5DFB8CAE1BB4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BA42EE-A1AF-D92A-1DA2-AA0A98682DC6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달걀 모형 이론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-</a:t>
            </a:r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</a:t>
            </a:r>
            <a:r>
              <a:rPr lang="ko-KR" altLang="en-US" sz="3200" dirty="0" err="1">
                <a:solidFill>
                  <a:srgbClr val="EEB5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코스톨라니</a:t>
            </a:r>
            <a:endParaRPr lang="ko-KR" altLang="en-US" sz="32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E222B1-12B0-3BBF-774F-EE2CFBD287B5}"/>
              </a:ext>
            </a:extLst>
          </p:cNvPr>
          <p:cNvGrpSpPr/>
          <p:nvPr/>
        </p:nvGrpSpPr>
        <p:grpSpPr>
          <a:xfrm>
            <a:off x="1135428" y="1607021"/>
            <a:ext cx="16284061" cy="7072958"/>
            <a:chOff x="1135428" y="1866285"/>
            <a:chExt cx="16284061" cy="7072958"/>
          </a:xfrm>
        </p:grpSpPr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FADBE7BD-AE3C-8608-A303-7DADA5A6E287}"/>
                </a:ext>
              </a:extLst>
            </p:cNvPr>
            <p:cNvSpPr/>
            <p:nvPr/>
          </p:nvSpPr>
          <p:spPr>
            <a:xfrm>
              <a:off x="2766008" y="2328456"/>
              <a:ext cx="3892593" cy="6610786"/>
            </a:xfrm>
            <a:prstGeom prst="frame">
              <a:avLst>
                <a:gd name="adj1" fmla="val 102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" name="그림 2" descr="사람, 벽, 남자, 실내이(가) 표시된 사진&#10;&#10;자동 생성된 설명">
              <a:extLst>
                <a:ext uri="{FF2B5EF4-FFF2-40B4-BE49-F238E27FC236}">
                  <a16:creationId xmlns:a16="http://schemas.microsoft.com/office/drawing/2014/main" id="{E30BC36E-92C1-8B14-508E-503B51908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5428" y="3401318"/>
              <a:ext cx="4363695" cy="4363695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D024C7A-BBF2-00B8-C8E3-BB856BAEECA6}"/>
                </a:ext>
              </a:extLst>
            </p:cNvPr>
            <p:cNvGrpSpPr/>
            <p:nvPr/>
          </p:nvGrpSpPr>
          <p:grpSpPr>
            <a:xfrm>
              <a:off x="10710676" y="3337120"/>
              <a:ext cx="3760769" cy="4514627"/>
              <a:chOff x="10756423" y="2405407"/>
              <a:chExt cx="4734188" cy="5683171"/>
            </a:xfrm>
          </p:grpSpPr>
          <p:sp>
            <p:nvSpPr>
              <p:cNvPr id="18" name="부분 원형 17">
                <a:extLst>
                  <a:ext uri="{FF2B5EF4-FFF2-40B4-BE49-F238E27FC236}">
                    <a16:creationId xmlns:a16="http://schemas.microsoft.com/office/drawing/2014/main" id="{8EDB0CDA-B708-20B1-4D23-B0D69A77682C}"/>
                  </a:ext>
                </a:extLst>
              </p:cNvPr>
              <p:cNvSpPr/>
              <p:nvPr/>
            </p:nvSpPr>
            <p:spPr>
              <a:xfrm>
                <a:off x="10779870" y="2405407"/>
                <a:ext cx="4710741" cy="5683171"/>
              </a:xfrm>
              <a:prstGeom prst="pie">
                <a:avLst>
                  <a:gd name="adj1" fmla="val 5415877"/>
                  <a:gd name="adj2" fmla="val 16200000"/>
                </a:avLst>
              </a:prstGeom>
              <a:solidFill>
                <a:srgbClr val="FBE5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부분 원형 36">
                <a:extLst>
                  <a:ext uri="{FF2B5EF4-FFF2-40B4-BE49-F238E27FC236}">
                    <a16:creationId xmlns:a16="http://schemas.microsoft.com/office/drawing/2014/main" id="{D1E7916E-CCF8-924C-C453-D2FE337EEDE2}"/>
                  </a:ext>
                </a:extLst>
              </p:cNvPr>
              <p:cNvSpPr/>
              <p:nvPr/>
            </p:nvSpPr>
            <p:spPr>
              <a:xfrm rot="10800000">
                <a:off x="10756423" y="2405407"/>
                <a:ext cx="4710741" cy="5683171"/>
              </a:xfrm>
              <a:prstGeom prst="pie">
                <a:avLst>
                  <a:gd name="adj1" fmla="val 5415877"/>
                  <a:gd name="adj2" fmla="val 16200000"/>
                </a:avLst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77F65D56-D300-BFE0-55CB-4A6CE8B872D4}"/>
                </a:ext>
              </a:extLst>
            </p:cNvPr>
            <p:cNvSpPr/>
            <p:nvPr/>
          </p:nvSpPr>
          <p:spPr>
            <a:xfrm>
              <a:off x="12501060" y="3270566"/>
              <a:ext cx="180000" cy="180000"/>
            </a:xfrm>
            <a:prstGeom prst="flowChartConnector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연결자 69">
              <a:extLst>
                <a:ext uri="{FF2B5EF4-FFF2-40B4-BE49-F238E27FC236}">
                  <a16:creationId xmlns:a16="http://schemas.microsoft.com/office/drawing/2014/main" id="{7CF1E984-3E18-3350-02D4-8F2A5FAAFF42}"/>
                </a:ext>
              </a:extLst>
            </p:cNvPr>
            <p:cNvSpPr/>
            <p:nvPr/>
          </p:nvSpPr>
          <p:spPr>
            <a:xfrm>
              <a:off x="12501060" y="7761747"/>
              <a:ext cx="180000" cy="180000"/>
            </a:xfrm>
            <a:prstGeom prst="flowChartConnector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6E3C22E-C5B8-7D0C-BEDC-987BB85C21CF}"/>
                </a:ext>
              </a:extLst>
            </p:cNvPr>
            <p:cNvCxnSpPr>
              <a:cxnSpLocks/>
            </p:cNvCxnSpPr>
            <p:nvPr/>
          </p:nvCxnSpPr>
          <p:spPr>
            <a:xfrm>
              <a:off x="9331140" y="4255088"/>
              <a:ext cx="6339840" cy="0"/>
            </a:xfrm>
            <a:prstGeom prst="line">
              <a:avLst/>
            </a:prstGeom>
            <a:ln w="25400">
              <a:solidFill>
                <a:schemeClr val="bg1">
                  <a:lumMod val="50000"/>
                  <a:alpha val="8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CAA3E8B-8F02-BD09-5832-46E8FDB28F3C}"/>
                </a:ext>
              </a:extLst>
            </p:cNvPr>
            <p:cNvCxnSpPr>
              <a:cxnSpLocks/>
            </p:cNvCxnSpPr>
            <p:nvPr/>
          </p:nvCxnSpPr>
          <p:spPr>
            <a:xfrm>
              <a:off x="9331140" y="6464888"/>
              <a:ext cx="6339840" cy="0"/>
            </a:xfrm>
            <a:prstGeom prst="line">
              <a:avLst/>
            </a:prstGeom>
            <a:ln w="25400">
              <a:solidFill>
                <a:schemeClr val="bg1">
                  <a:lumMod val="50000"/>
                  <a:alpha val="8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순서도: 연결자 76">
              <a:extLst>
                <a:ext uri="{FF2B5EF4-FFF2-40B4-BE49-F238E27FC236}">
                  <a16:creationId xmlns:a16="http://schemas.microsoft.com/office/drawing/2014/main" id="{282C32EB-B26F-31EE-F3A4-BED75D391877}"/>
                </a:ext>
              </a:extLst>
            </p:cNvPr>
            <p:cNvSpPr/>
            <p:nvPr/>
          </p:nvSpPr>
          <p:spPr>
            <a:xfrm>
              <a:off x="14210758" y="6395644"/>
              <a:ext cx="180000" cy="180000"/>
            </a:xfrm>
            <a:prstGeom prst="flowChartConnector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순서도: 연결자 77">
              <a:extLst>
                <a:ext uri="{FF2B5EF4-FFF2-40B4-BE49-F238E27FC236}">
                  <a16:creationId xmlns:a16="http://schemas.microsoft.com/office/drawing/2014/main" id="{BECF8384-8C9E-3E34-9B90-1F5DFEFC9EBD}"/>
                </a:ext>
              </a:extLst>
            </p:cNvPr>
            <p:cNvSpPr/>
            <p:nvPr/>
          </p:nvSpPr>
          <p:spPr>
            <a:xfrm>
              <a:off x="10810521" y="6388688"/>
              <a:ext cx="180000" cy="180000"/>
            </a:xfrm>
            <a:prstGeom prst="flowChartConnector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순서도: 연결자 78">
              <a:extLst>
                <a:ext uri="{FF2B5EF4-FFF2-40B4-BE49-F238E27FC236}">
                  <a16:creationId xmlns:a16="http://schemas.microsoft.com/office/drawing/2014/main" id="{4D076A8B-8340-9663-7F99-BE0737E661B4}"/>
                </a:ext>
              </a:extLst>
            </p:cNvPr>
            <p:cNvSpPr/>
            <p:nvPr/>
          </p:nvSpPr>
          <p:spPr>
            <a:xfrm>
              <a:off x="11017282" y="4180328"/>
              <a:ext cx="180000" cy="180000"/>
            </a:xfrm>
            <a:prstGeom prst="flowChartConnector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순서도: 연결자 79">
              <a:extLst>
                <a:ext uri="{FF2B5EF4-FFF2-40B4-BE49-F238E27FC236}">
                  <a16:creationId xmlns:a16="http://schemas.microsoft.com/office/drawing/2014/main" id="{77B5520E-CB76-BB45-6C2C-66386710AB88}"/>
                </a:ext>
              </a:extLst>
            </p:cNvPr>
            <p:cNvSpPr/>
            <p:nvPr/>
          </p:nvSpPr>
          <p:spPr>
            <a:xfrm>
              <a:off x="14005091" y="4180993"/>
              <a:ext cx="180000" cy="180000"/>
            </a:xfrm>
            <a:prstGeom prst="flowChartConnector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906160-9CD9-3DCF-6B65-810FC0A6F10A}"/>
                </a:ext>
              </a:extLst>
            </p:cNvPr>
            <p:cNvSpPr txBox="1"/>
            <p:nvPr/>
          </p:nvSpPr>
          <p:spPr>
            <a:xfrm>
              <a:off x="12029623" y="2828854"/>
              <a:ext cx="1229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FE343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금리정점</a:t>
              </a:r>
              <a:endParaRPr lang="ko-KR" altLang="en-US" sz="2000" dirty="0">
                <a:solidFill>
                  <a:srgbClr val="FE343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189E49-17D2-2494-BAED-3223AC6E3BA0}"/>
                </a:ext>
              </a:extLst>
            </p:cNvPr>
            <p:cNvSpPr txBox="1"/>
            <p:nvPr/>
          </p:nvSpPr>
          <p:spPr>
            <a:xfrm>
              <a:off x="11966849" y="8009163"/>
              <a:ext cx="1229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accent1">
                      <a:lumMod val="7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금리저점</a:t>
              </a:r>
              <a:endParaRPr lang="ko-KR" altLang="en-US" sz="2000" dirty="0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7B8AA0-C3B1-0337-CBBB-23FCF731F7DE}"/>
                </a:ext>
              </a:extLst>
            </p:cNvPr>
            <p:cNvGrpSpPr/>
            <p:nvPr/>
          </p:nvGrpSpPr>
          <p:grpSpPr>
            <a:xfrm>
              <a:off x="9304631" y="3933244"/>
              <a:ext cx="6703177" cy="2900976"/>
              <a:chOff x="9304631" y="3577188"/>
              <a:chExt cx="6703177" cy="2900976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30E5A9E-BEA7-7C6E-4CE7-887842ECBC9B}"/>
                  </a:ext>
                </a:extLst>
              </p:cNvPr>
              <p:cNvSpPr txBox="1"/>
              <p:nvPr/>
            </p:nvSpPr>
            <p:spPr>
              <a:xfrm>
                <a:off x="9304631" y="3577188"/>
                <a:ext cx="1130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예금입금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20D1F08-93C9-E1F3-CE4F-78F82068BD3C}"/>
                  </a:ext>
                </a:extLst>
              </p:cNvPr>
              <p:cNvSpPr txBox="1"/>
              <p:nvPr/>
            </p:nvSpPr>
            <p:spPr>
              <a:xfrm>
                <a:off x="9304631" y="3914272"/>
                <a:ext cx="1130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주식매도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B30F8D3-11BA-9A35-CD17-7E892992BA73}"/>
                  </a:ext>
                </a:extLst>
              </p:cNvPr>
              <p:cNvSpPr txBox="1"/>
              <p:nvPr/>
            </p:nvSpPr>
            <p:spPr>
              <a:xfrm>
                <a:off x="14674410" y="3577188"/>
                <a:ext cx="1130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예금인출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6F1DB2D-C5B1-5D40-C8EA-9E3280D9FFF7}"/>
                  </a:ext>
                </a:extLst>
              </p:cNvPr>
              <p:cNvSpPr txBox="1"/>
              <p:nvPr/>
            </p:nvSpPr>
            <p:spPr>
              <a:xfrm>
                <a:off x="14674410" y="3914272"/>
                <a:ext cx="1130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채권투자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C3921AA-E875-8C7E-375A-A80FDC921C0B}"/>
                  </a:ext>
                </a:extLst>
              </p:cNvPr>
              <p:cNvSpPr txBox="1"/>
              <p:nvPr/>
            </p:nvSpPr>
            <p:spPr>
              <a:xfrm>
                <a:off x="9304631" y="5771748"/>
                <a:ext cx="1130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주식투자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D7A1E7C-33BC-080C-0B72-843393CDEE9C}"/>
                  </a:ext>
                </a:extLst>
              </p:cNvPr>
              <p:cNvSpPr txBox="1"/>
              <p:nvPr/>
            </p:nvSpPr>
            <p:spPr>
              <a:xfrm>
                <a:off x="9304631" y="6108832"/>
                <a:ext cx="1328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부동산매도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C79CCB-7197-F191-D5E7-1B1C4D96CCEC}"/>
                  </a:ext>
                </a:extLst>
              </p:cNvPr>
              <p:cNvSpPr txBox="1"/>
              <p:nvPr/>
            </p:nvSpPr>
            <p:spPr>
              <a:xfrm>
                <a:off x="14674409" y="5770738"/>
                <a:ext cx="1333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부동산투자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57C85D9-DC00-0286-05CB-727DCBE13B3B}"/>
                  </a:ext>
                </a:extLst>
              </p:cNvPr>
              <p:cNvSpPr txBox="1"/>
              <p:nvPr/>
            </p:nvSpPr>
            <p:spPr>
              <a:xfrm>
                <a:off x="14674410" y="6107822"/>
                <a:ext cx="1130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채권매도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04EB647-1931-299F-4267-FA73964DC506}"/>
                </a:ext>
              </a:extLst>
            </p:cNvPr>
            <p:cNvSpPr txBox="1"/>
            <p:nvPr/>
          </p:nvSpPr>
          <p:spPr>
            <a:xfrm>
              <a:off x="8216197" y="5343123"/>
              <a:ext cx="1214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경기성숙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BDB8AED-C4D5-7835-37CC-6E3CACA7A176}"/>
                </a:ext>
              </a:extLst>
            </p:cNvPr>
            <p:cNvSpPr txBox="1"/>
            <p:nvPr/>
          </p:nvSpPr>
          <p:spPr>
            <a:xfrm>
              <a:off x="15774664" y="5345375"/>
              <a:ext cx="1214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경기침체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129835A-9CEC-AA64-203B-549870B4BFB2}"/>
                </a:ext>
              </a:extLst>
            </p:cNvPr>
            <p:cNvCxnSpPr>
              <a:cxnSpLocks/>
            </p:cNvCxnSpPr>
            <p:nvPr/>
          </p:nvCxnSpPr>
          <p:spPr>
            <a:xfrm>
              <a:off x="9448883" y="5504768"/>
              <a:ext cx="633984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FA351430-FCD3-73F7-763B-D6630EA8E731}"/>
                </a:ext>
              </a:extLst>
            </p:cNvPr>
            <p:cNvGrpSpPr/>
            <p:nvPr/>
          </p:nvGrpSpPr>
          <p:grpSpPr>
            <a:xfrm>
              <a:off x="11158590" y="3677211"/>
              <a:ext cx="2867151" cy="3738466"/>
              <a:chOff x="11158590" y="3254592"/>
              <a:chExt cx="2867151" cy="3738466"/>
            </a:xfrm>
          </p:grpSpPr>
          <p:sp>
            <p:nvSpPr>
              <p:cNvPr id="83" name="화살표: 원형 82">
                <a:extLst>
                  <a:ext uri="{FF2B5EF4-FFF2-40B4-BE49-F238E27FC236}">
                    <a16:creationId xmlns:a16="http://schemas.microsoft.com/office/drawing/2014/main" id="{89F954CA-A3BF-FECE-AD11-31F6DA0D5CD3}"/>
                  </a:ext>
                </a:extLst>
              </p:cNvPr>
              <p:cNvSpPr/>
              <p:nvPr/>
            </p:nvSpPr>
            <p:spPr>
              <a:xfrm rot="17693117">
                <a:off x="10756040" y="3657142"/>
                <a:ext cx="2527823" cy="1722723"/>
              </a:xfrm>
              <a:prstGeom prst="circularArrow">
                <a:avLst>
                  <a:gd name="adj1" fmla="val 7068"/>
                  <a:gd name="adj2" fmla="val 697817"/>
                  <a:gd name="adj3" fmla="val 20610228"/>
                  <a:gd name="adj4" fmla="val 14540646"/>
                  <a:gd name="adj5" fmla="val 105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화살표: 원형 106">
                <a:extLst>
                  <a:ext uri="{FF2B5EF4-FFF2-40B4-BE49-F238E27FC236}">
                    <a16:creationId xmlns:a16="http://schemas.microsoft.com/office/drawing/2014/main" id="{CEEBB7FD-80EC-1F96-49C6-4B305125E436}"/>
                  </a:ext>
                </a:extLst>
              </p:cNvPr>
              <p:cNvSpPr/>
              <p:nvPr/>
            </p:nvSpPr>
            <p:spPr>
              <a:xfrm rot="6735007">
                <a:off x="11900468" y="4867785"/>
                <a:ext cx="2527823" cy="1722723"/>
              </a:xfrm>
              <a:prstGeom prst="circularArrow">
                <a:avLst>
                  <a:gd name="adj1" fmla="val 7068"/>
                  <a:gd name="adj2" fmla="val 697817"/>
                  <a:gd name="adj3" fmla="val 20610228"/>
                  <a:gd name="adj4" fmla="val 14540646"/>
                  <a:gd name="adj5" fmla="val 105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액자 68">
              <a:extLst>
                <a:ext uri="{FF2B5EF4-FFF2-40B4-BE49-F238E27FC236}">
                  <a16:creationId xmlns:a16="http://schemas.microsoft.com/office/drawing/2014/main" id="{AB2D11CF-8AE9-B379-E05F-0643C2D6A69C}"/>
                </a:ext>
              </a:extLst>
            </p:cNvPr>
            <p:cNvSpPr/>
            <p:nvPr/>
          </p:nvSpPr>
          <p:spPr>
            <a:xfrm>
              <a:off x="7696369" y="2328457"/>
              <a:ext cx="9723120" cy="6610786"/>
            </a:xfrm>
            <a:prstGeom prst="frame">
              <a:avLst>
                <a:gd name="adj1" fmla="val 4994"/>
              </a:avLst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순서도: 처리 72">
              <a:extLst>
                <a:ext uri="{FF2B5EF4-FFF2-40B4-BE49-F238E27FC236}">
                  <a16:creationId xmlns:a16="http://schemas.microsoft.com/office/drawing/2014/main" id="{1B1CE075-A9F2-F429-920F-4AFE182274E8}"/>
                </a:ext>
              </a:extLst>
            </p:cNvPr>
            <p:cNvSpPr/>
            <p:nvPr/>
          </p:nvSpPr>
          <p:spPr>
            <a:xfrm>
              <a:off x="10613530" y="1866285"/>
              <a:ext cx="3892593" cy="787558"/>
            </a:xfrm>
            <a:prstGeom prst="flowChartProcess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C7E7B0-D6F9-1F61-D7C7-E026DCA92AD6}"/>
                </a:ext>
              </a:extLst>
            </p:cNvPr>
            <p:cNvSpPr txBox="1"/>
            <p:nvPr/>
          </p:nvSpPr>
          <p:spPr>
            <a:xfrm>
              <a:off x="11206117" y="2003798"/>
              <a:ext cx="3171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Montserrat ExtraBold" pitchFamily="2" charset="0"/>
                </a:rPr>
                <a:t>&lt;</a:t>
              </a:r>
              <a:r>
                <a:rPr lang="en-US" altLang="ko-KR" sz="2400" dirty="0" err="1">
                  <a:latin typeface="Montserrat ExtraBold" pitchFamily="2" charset="0"/>
                </a:rPr>
                <a:t>Kostolany</a:t>
              </a:r>
              <a:r>
                <a:rPr lang="en-US" altLang="ko-KR" sz="2400" dirty="0">
                  <a:latin typeface="Montserrat ExtraBold" pitchFamily="2" charset="0"/>
                </a:rPr>
                <a:t> Egg</a:t>
              </a:r>
              <a:r>
                <a:rPr lang="en-US" altLang="ko-KR" sz="2800" dirty="0">
                  <a:latin typeface="Montserrat ExtraBold" pitchFamily="2" charset="0"/>
                </a:rPr>
                <a:t>&gt;</a:t>
              </a:r>
              <a:endParaRPr lang="ko-KR" altLang="en-US" sz="2800" dirty="0">
                <a:latin typeface="Montserrat ExtraBold" pitchFamily="2" charset="0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29D8FD06-0E87-E961-109B-8170D72F663F}"/>
                </a:ext>
              </a:extLst>
            </p:cNvPr>
            <p:cNvSpPr/>
            <p:nvPr/>
          </p:nvSpPr>
          <p:spPr>
            <a:xfrm>
              <a:off x="11550064" y="2203235"/>
              <a:ext cx="2286000" cy="213557"/>
            </a:xfrm>
            <a:custGeom>
              <a:avLst/>
              <a:gdLst>
                <a:gd name="connsiteX0" fmla="*/ 0 w 2255520"/>
                <a:gd name="connsiteY0" fmla="*/ 0 h 243840"/>
                <a:gd name="connsiteX1" fmla="*/ 15240 w 2255520"/>
                <a:gd name="connsiteY1" fmla="*/ 76200 h 243840"/>
                <a:gd name="connsiteX2" fmla="*/ 30480 w 2255520"/>
                <a:gd name="connsiteY2" fmla="*/ 213360 h 243840"/>
                <a:gd name="connsiteX3" fmla="*/ 76200 w 2255520"/>
                <a:gd name="connsiteY3" fmla="*/ 152400 h 243840"/>
                <a:gd name="connsiteX4" fmla="*/ 137160 w 2255520"/>
                <a:gd name="connsiteY4" fmla="*/ 106680 h 243840"/>
                <a:gd name="connsiteX5" fmla="*/ 213360 w 2255520"/>
                <a:gd name="connsiteY5" fmla="*/ 15240 h 243840"/>
                <a:gd name="connsiteX6" fmla="*/ 289560 w 2255520"/>
                <a:gd name="connsiteY6" fmla="*/ 106680 h 243840"/>
                <a:gd name="connsiteX7" fmla="*/ 350520 w 2255520"/>
                <a:gd name="connsiteY7" fmla="*/ 198120 h 243840"/>
                <a:gd name="connsiteX8" fmla="*/ 426720 w 2255520"/>
                <a:gd name="connsiteY8" fmla="*/ 106680 h 243840"/>
                <a:gd name="connsiteX9" fmla="*/ 548640 w 2255520"/>
                <a:gd name="connsiteY9" fmla="*/ 198120 h 243840"/>
                <a:gd name="connsiteX10" fmla="*/ 594360 w 2255520"/>
                <a:gd name="connsiteY10" fmla="*/ 243840 h 243840"/>
                <a:gd name="connsiteX11" fmla="*/ 716280 w 2255520"/>
                <a:gd name="connsiteY11" fmla="*/ 45720 h 243840"/>
                <a:gd name="connsiteX12" fmla="*/ 853440 w 2255520"/>
                <a:gd name="connsiteY12" fmla="*/ 91440 h 243840"/>
                <a:gd name="connsiteX13" fmla="*/ 1005840 w 2255520"/>
                <a:gd name="connsiteY13" fmla="*/ 152400 h 243840"/>
                <a:gd name="connsiteX14" fmla="*/ 1051560 w 2255520"/>
                <a:gd name="connsiteY14" fmla="*/ 137160 h 243840"/>
                <a:gd name="connsiteX15" fmla="*/ 1066800 w 2255520"/>
                <a:gd name="connsiteY15" fmla="*/ 91440 h 243840"/>
                <a:gd name="connsiteX16" fmla="*/ 1112520 w 2255520"/>
                <a:gd name="connsiteY16" fmla="*/ 182880 h 243840"/>
                <a:gd name="connsiteX17" fmla="*/ 1173480 w 2255520"/>
                <a:gd name="connsiteY17" fmla="*/ 213360 h 243840"/>
                <a:gd name="connsiteX18" fmla="*/ 1234440 w 2255520"/>
                <a:gd name="connsiteY18" fmla="*/ 152400 h 243840"/>
                <a:gd name="connsiteX19" fmla="*/ 1264920 w 2255520"/>
                <a:gd name="connsiteY19" fmla="*/ 91440 h 243840"/>
                <a:gd name="connsiteX20" fmla="*/ 1341120 w 2255520"/>
                <a:gd name="connsiteY20" fmla="*/ 45720 h 243840"/>
                <a:gd name="connsiteX21" fmla="*/ 1386840 w 2255520"/>
                <a:gd name="connsiteY21" fmla="*/ 76200 h 243840"/>
                <a:gd name="connsiteX22" fmla="*/ 1447800 w 2255520"/>
                <a:gd name="connsiteY22" fmla="*/ 121920 h 243840"/>
                <a:gd name="connsiteX23" fmla="*/ 1554480 w 2255520"/>
                <a:gd name="connsiteY23" fmla="*/ 167640 h 243840"/>
                <a:gd name="connsiteX24" fmla="*/ 1600200 w 2255520"/>
                <a:gd name="connsiteY24" fmla="*/ 121920 h 243840"/>
                <a:gd name="connsiteX25" fmla="*/ 1661160 w 2255520"/>
                <a:gd name="connsiteY25" fmla="*/ 76200 h 243840"/>
                <a:gd name="connsiteX26" fmla="*/ 1737360 w 2255520"/>
                <a:gd name="connsiteY26" fmla="*/ 15240 h 243840"/>
                <a:gd name="connsiteX27" fmla="*/ 1783080 w 2255520"/>
                <a:gd name="connsiteY27" fmla="*/ 106680 h 243840"/>
                <a:gd name="connsiteX28" fmla="*/ 1889760 w 2255520"/>
                <a:gd name="connsiteY28" fmla="*/ 198120 h 243840"/>
                <a:gd name="connsiteX29" fmla="*/ 1965960 w 2255520"/>
                <a:gd name="connsiteY29" fmla="*/ 137160 h 243840"/>
                <a:gd name="connsiteX30" fmla="*/ 2026920 w 2255520"/>
                <a:gd name="connsiteY30" fmla="*/ 91440 h 243840"/>
                <a:gd name="connsiteX31" fmla="*/ 2148840 w 2255520"/>
                <a:gd name="connsiteY31" fmla="*/ 152400 h 243840"/>
                <a:gd name="connsiteX32" fmla="*/ 2194560 w 2255520"/>
                <a:gd name="connsiteY32" fmla="*/ 198120 h 243840"/>
                <a:gd name="connsiteX33" fmla="*/ 2255520 w 2255520"/>
                <a:gd name="connsiteY33" fmla="*/ 167640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255520" h="243840">
                  <a:moveTo>
                    <a:pt x="0" y="0"/>
                  </a:moveTo>
                  <a:cubicBezTo>
                    <a:pt x="5080" y="25400"/>
                    <a:pt x="11577" y="50557"/>
                    <a:pt x="15240" y="76200"/>
                  </a:cubicBezTo>
                  <a:cubicBezTo>
                    <a:pt x="21746" y="121739"/>
                    <a:pt x="1743" y="177439"/>
                    <a:pt x="30480" y="213360"/>
                  </a:cubicBezTo>
                  <a:cubicBezTo>
                    <a:pt x="46347" y="233194"/>
                    <a:pt x="58239" y="170361"/>
                    <a:pt x="76200" y="152400"/>
                  </a:cubicBezTo>
                  <a:cubicBezTo>
                    <a:pt x="94161" y="134439"/>
                    <a:pt x="119199" y="124641"/>
                    <a:pt x="137160" y="106680"/>
                  </a:cubicBezTo>
                  <a:cubicBezTo>
                    <a:pt x="165215" y="78625"/>
                    <a:pt x="187960" y="45720"/>
                    <a:pt x="213360" y="15240"/>
                  </a:cubicBezTo>
                  <a:cubicBezTo>
                    <a:pt x="322277" y="178615"/>
                    <a:pt x="152660" y="-69335"/>
                    <a:pt x="289560" y="106680"/>
                  </a:cubicBezTo>
                  <a:cubicBezTo>
                    <a:pt x="312050" y="135596"/>
                    <a:pt x="350520" y="198120"/>
                    <a:pt x="350520" y="198120"/>
                  </a:cubicBezTo>
                  <a:cubicBezTo>
                    <a:pt x="375920" y="167640"/>
                    <a:pt x="395402" y="131039"/>
                    <a:pt x="426720" y="106680"/>
                  </a:cubicBezTo>
                  <a:cubicBezTo>
                    <a:pt x="508643" y="42962"/>
                    <a:pt x="513992" y="148623"/>
                    <a:pt x="548640" y="198120"/>
                  </a:cubicBezTo>
                  <a:cubicBezTo>
                    <a:pt x="561000" y="215777"/>
                    <a:pt x="579120" y="228600"/>
                    <a:pt x="594360" y="243840"/>
                  </a:cubicBezTo>
                  <a:cubicBezTo>
                    <a:pt x="595335" y="242134"/>
                    <a:pt x="702510" y="48898"/>
                    <a:pt x="716280" y="45720"/>
                  </a:cubicBezTo>
                  <a:cubicBezTo>
                    <a:pt x="763239" y="34883"/>
                    <a:pt x="807378" y="77267"/>
                    <a:pt x="853440" y="91440"/>
                  </a:cubicBezTo>
                  <a:cubicBezTo>
                    <a:pt x="975666" y="129048"/>
                    <a:pt x="849775" y="74368"/>
                    <a:pt x="1005840" y="152400"/>
                  </a:cubicBezTo>
                  <a:cubicBezTo>
                    <a:pt x="1021080" y="147320"/>
                    <a:pt x="1040201" y="148519"/>
                    <a:pt x="1051560" y="137160"/>
                  </a:cubicBezTo>
                  <a:cubicBezTo>
                    <a:pt x="1062919" y="125801"/>
                    <a:pt x="1050736" y="91440"/>
                    <a:pt x="1066800" y="91440"/>
                  </a:cubicBezTo>
                  <a:cubicBezTo>
                    <a:pt x="1095065" y="91440"/>
                    <a:pt x="1101246" y="171606"/>
                    <a:pt x="1112520" y="182880"/>
                  </a:cubicBezTo>
                  <a:cubicBezTo>
                    <a:pt x="1128584" y="198944"/>
                    <a:pt x="1153160" y="203200"/>
                    <a:pt x="1173480" y="213360"/>
                  </a:cubicBezTo>
                  <a:cubicBezTo>
                    <a:pt x="1193800" y="193040"/>
                    <a:pt x="1217198" y="175389"/>
                    <a:pt x="1234440" y="152400"/>
                  </a:cubicBezTo>
                  <a:cubicBezTo>
                    <a:pt x="1248071" y="134225"/>
                    <a:pt x="1248856" y="107504"/>
                    <a:pt x="1264920" y="91440"/>
                  </a:cubicBezTo>
                  <a:cubicBezTo>
                    <a:pt x="1285865" y="70495"/>
                    <a:pt x="1315720" y="60960"/>
                    <a:pt x="1341120" y="45720"/>
                  </a:cubicBezTo>
                  <a:cubicBezTo>
                    <a:pt x="1356360" y="55880"/>
                    <a:pt x="1371935" y="65554"/>
                    <a:pt x="1386840" y="76200"/>
                  </a:cubicBezTo>
                  <a:cubicBezTo>
                    <a:pt x="1407509" y="90963"/>
                    <a:pt x="1426261" y="108458"/>
                    <a:pt x="1447800" y="121920"/>
                  </a:cubicBezTo>
                  <a:cubicBezTo>
                    <a:pt x="1490845" y="148823"/>
                    <a:pt x="1510035" y="152825"/>
                    <a:pt x="1554480" y="167640"/>
                  </a:cubicBezTo>
                  <a:cubicBezTo>
                    <a:pt x="1569720" y="152400"/>
                    <a:pt x="1583836" y="135946"/>
                    <a:pt x="1600200" y="121920"/>
                  </a:cubicBezTo>
                  <a:cubicBezTo>
                    <a:pt x="1619485" y="105390"/>
                    <a:pt x="1643199" y="94161"/>
                    <a:pt x="1661160" y="76200"/>
                  </a:cubicBezTo>
                  <a:cubicBezTo>
                    <a:pt x="1730094" y="7266"/>
                    <a:pt x="1648353" y="44909"/>
                    <a:pt x="1737360" y="15240"/>
                  </a:cubicBezTo>
                  <a:cubicBezTo>
                    <a:pt x="1752600" y="45720"/>
                    <a:pt x="1763538" y="78762"/>
                    <a:pt x="1783080" y="106680"/>
                  </a:cubicBezTo>
                  <a:cubicBezTo>
                    <a:pt x="1815416" y="152875"/>
                    <a:pt x="1846629" y="169366"/>
                    <a:pt x="1889760" y="198120"/>
                  </a:cubicBezTo>
                  <a:cubicBezTo>
                    <a:pt x="1978767" y="168451"/>
                    <a:pt x="1897026" y="206094"/>
                    <a:pt x="1965960" y="137160"/>
                  </a:cubicBezTo>
                  <a:cubicBezTo>
                    <a:pt x="1983921" y="119199"/>
                    <a:pt x="2006600" y="106680"/>
                    <a:pt x="2026920" y="91440"/>
                  </a:cubicBezTo>
                  <a:cubicBezTo>
                    <a:pt x="2101212" y="110013"/>
                    <a:pt x="2084838" y="97541"/>
                    <a:pt x="2148840" y="152400"/>
                  </a:cubicBezTo>
                  <a:cubicBezTo>
                    <a:pt x="2165204" y="166426"/>
                    <a:pt x="2173224" y="195072"/>
                    <a:pt x="2194560" y="198120"/>
                  </a:cubicBezTo>
                  <a:cubicBezTo>
                    <a:pt x="2217050" y="201333"/>
                    <a:pt x="2235200" y="177800"/>
                    <a:pt x="2255520" y="167640"/>
                  </a:cubicBezTo>
                </a:path>
              </a:pathLst>
            </a:custGeom>
            <a:noFill/>
            <a:ln w="79375">
              <a:solidFill>
                <a:srgbClr val="FFC000">
                  <a:alpha val="35000"/>
                </a:srgbClr>
              </a:solidFill>
            </a:ln>
            <a:effectLst>
              <a:outerShdw dist="50800" dir="5400000" sx="1000" sy="1000" algn="ctr" rotWithShape="0">
                <a:srgbClr val="000000">
                  <a:alpha val="0"/>
                </a:srgb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2118186" y="4000500"/>
            <a:ext cx="14049342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시각화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CLI,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기준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금리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코스피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채권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금리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그래프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코스톨라니의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달걀이론이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깨지지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않았다는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것을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증명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878E4E-3AD0-742C-FB93-9ED253137D47}"/>
              </a:ext>
            </a:extLst>
          </p:cNvPr>
          <p:cNvGrpSpPr/>
          <p:nvPr/>
        </p:nvGrpSpPr>
        <p:grpSpPr>
          <a:xfrm>
            <a:off x="8354781" y="9944993"/>
            <a:ext cx="1578438" cy="154439"/>
            <a:chOff x="8061724" y="9836724"/>
            <a:chExt cx="1578438" cy="154439"/>
          </a:xfrm>
        </p:grpSpPr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F5589B20-9592-4EB1-EBDB-B86672F8C918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DB06122A-A933-BEA0-25EB-5DC224DCCB3F}"/>
                </a:ext>
              </a:extLst>
            </p:cNvPr>
            <p:cNvSpPr/>
            <p:nvPr/>
          </p:nvSpPr>
          <p:spPr>
            <a:xfrm>
              <a:off x="8927133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B2B0B718-0CC8-9319-BB6D-964E4F5984DF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847C9DFB-3153-E1A1-5BC9-F7566A6C8B28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955DF13B-BDDB-1BBB-EC2E-96A64CDE6B4F}"/>
                </a:ext>
              </a:extLst>
            </p:cNvPr>
            <p:cNvSpPr/>
            <p:nvPr/>
          </p:nvSpPr>
          <p:spPr>
            <a:xfrm>
              <a:off x="8336157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891C90D5-98CD-2C02-218A-9A11194B90F5}"/>
                </a:ext>
              </a:extLst>
            </p:cNvPr>
            <p:cNvSpPr/>
            <p:nvPr/>
          </p:nvSpPr>
          <p:spPr>
            <a:xfrm>
              <a:off x="8061724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막힌 원호 23">
            <a:extLst>
              <a:ext uri="{FF2B5EF4-FFF2-40B4-BE49-F238E27FC236}">
                <a16:creationId xmlns:a16="http://schemas.microsoft.com/office/drawing/2014/main" id="{65F43D61-9488-21F3-0CEB-7C2DFB6D9A32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001F66-3ADE-8864-E6B7-4BEFBB7FD810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pic>
        <p:nvPicPr>
          <p:cNvPr id="26" name="Google Shape;110;p3">
            <a:extLst>
              <a:ext uri="{FF2B5EF4-FFF2-40B4-BE49-F238E27FC236}">
                <a16:creationId xmlns:a16="http://schemas.microsoft.com/office/drawing/2014/main" id="{70F48B48-9E27-BECD-877B-7BF216B91D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91" y="1676691"/>
            <a:ext cx="5256000" cy="254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F846A8-3D46-E891-A4B1-EB5BD5EEE5EF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달걀 모형 이론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-</a:t>
            </a:r>
            <a:r>
              <a:rPr lang="en-US" altLang="ko-KR" sz="3200" dirty="0">
                <a:solidFill>
                  <a:schemeClr val="tx1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 </a:t>
            </a:r>
            <a:r>
              <a:rPr lang="ko-KR" altLang="en-US" sz="3200" dirty="0" err="1">
                <a:solidFill>
                  <a:srgbClr val="EEB500"/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코스톨라니</a:t>
            </a:r>
            <a:endParaRPr lang="ko-KR" altLang="en-US" sz="32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막힌 원호 35">
            <a:extLst>
              <a:ext uri="{FF2B5EF4-FFF2-40B4-BE49-F238E27FC236}">
                <a16:creationId xmlns:a16="http://schemas.microsoft.com/office/drawing/2014/main" id="{39EBBF91-7083-87A2-B097-5C8C3714AD33}"/>
              </a:ext>
            </a:extLst>
          </p:cNvPr>
          <p:cNvSpPr/>
          <p:nvPr/>
        </p:nvSpPr>
        <p:spPr>
          <a:xfrm rot="8408922">
            <a:off x="-1150107" y="-1983075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11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16" name="Google Shape;216;p1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17" name="Google Shape;217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" name="Google Shape;218;p1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9" name="Google Shape;219;p11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11"/>
          <p:cNvSpPr txBox="1"/>
          <p:nvPr/>
        </p:nvSpPr>
        <p:spPr>
          <a:xfrm>
            <a:off x="662130" y="643683"/>
            <a:ext cx="31053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1600200" y="5415903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경기 시그널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(거시 경제 지표 활용)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6853847" y="5439489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자산 포트폴리오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 주식 외 6개 종목 &gt;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모델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9477041" y="3314700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투자 전략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11"/>
          <p:cNvCxnSpPr>
            <a:stCxn id="221" idx="3"/>
            <a:endCxn id="222" idx="1"/>
          </p:cNvCxnSpPr>
          <p:nvPr/>
        </p:nvCxnSpPr>
        <p:spPr>
          <a:xfrm>
            <a:off x="5257800" y="6330303"/>
            <a:ext cx="1596000" cy="23700"/>
          </a:xfrm>
          <a:prstGeom prst="straightConnector1">
            <a:avLst/>
          </a:prstGeom>
          <a:noFill/>
          <a:ln w="60325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p11"/>
          <p:cNvCxnSpPr/>
          <p:nvPr/>
        </p:nvCxnSpPr>
        <p:spPr>
          <a:xfrm>
            <a:off x="10507818" y="6355963"/>
            <a:ext cx="1596047" cy="23586"/>
          </a:xfrm>
          <a:prstGeom prst="straightConnector1">
            <a:avLst/>
          </a:prstGeom>
          <a:noFill/>
          <a:ln w="60325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6" name="Google Shape;226;p11"/>
          <p:cNvSpPr/>
          <p:nvPr/>
        </p:nvSpPr>
        <p:spPr>
          <a:xfrm>
            <a:off x="12122008" y="5415903"/>
            <a:ext cx="3657600" cy="1828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 자산 포트폴리오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주식 종목 추천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11"/>
          <p:cNvCxnSpPr/>
          <p:nvPr/>
        </p:nvCxnSpPr>
        <p:spPr>
          <a:xfrm>
            <a:off x="11305841" y="5143500"/>
            <a:ext cx="0" cy="1176633"/>
          </a:xfrm>
          <a:prstGeom prst="straightConnector1">
            <a:avLst/>
          </a:prstGeom>
          <a:noFill/>
          <a:ln w="60325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54B0FF1-DB68-51B9-07CC-DB7BB967F3C2}"/>
              </a:ext>
            </a:extLst>
          </p:cNvPr>
          <p:cNvGrpSpPr/>
          <p:nvPr/>
        </p:nvGrpSpPr>
        <p:grpSpPr>
          <a:xfrm>
            <a:off x="8354781" y="9944993"/>
            <a:ext cx="1578438" cy="154439"/>
            <a:chOff x="8061724" y="9836724"/>
            <a:chExt cx="1578438" cy="154439"/>
          </a:xfrm>
        </p:grpSpPr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C8E6F484-0B63-7C24-2444-AFD3D8A91074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2E97B2AE-1BAA-C2B0-8097-BE8251FC5FB8}"/>
                </a:ext>
              </a:extLst>
            </p:cNvPr>
            <p:cNvSpPr/>
            <p:nvPr/>
          </p:nvSpPr>
          <p:spPr>
            <a:xfrm>
              <a:off x="892713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33271427-3448-1AC8-5C0B-DA53E021ED7D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E72036B6-E96A-885A-79AF-A13293FED99E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5626FDCD-09A8-7100-21F7-2BE38D135F57}"/>
                </a:ext>
              </a:extLst>
            </p:cNvPr>
            <p:cNvSpPr/>
            <p:nvPr/>
          </p:nvSpPr>
          <p:spPr>
            <a:xfrm>
              <a:off x="8336157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4A20FF0B-1C8E-62E6-2848-F9FBAE35E7A9}"/>
                </a:ext>
              </a:extLst>
            </p:cNvPr>
            <p:cNvSpPr/>
            <p:nvPr/>
          </p:nvSpPr>
          <p:spPr>
            <a:xfrm>
              <a:off x="8061724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막힌 원호 23">
            <a:extLst>
              <a:ext uri="{FF2B5EF4-FFF2-40B4-BE49-F238E27FC236}">
                <a16:creationId xmlns:a16="http://schemas.microsoft.com/office/drawing/2014/main" id="{85230C23-C757-7C10-6745-0DF3032FF206}"/>
              </a:ext>
            </a:extLst>
          </p:cNvPr>
          <p:cNvSpPr/>
          <p:nvPr/>
        </p:nvSpPr>
        <p:spPr>
          <a:xfrm rot="8408922">
            <a:off x="-1150107" y="-1983075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03" name="Google Shape;203;p1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04" name="Google Shape;204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6" name="Google Shape;206;p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0"/>
          <p:cNvSpPr txBox="1"/>
          <p:nvPr/>
        </p:nvSpPr>
        <p:spPr>
          <a:xfrm>
            <a:off x="662130" y="643683"/>
            <a:ext cx="31053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6657" y="1827027"/>
            <a:ext cx="7772400" cy="521515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1828800" y="7463671"/>
            <a:ext cx="1545802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마코비츠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이론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설명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투자성향에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맞는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최적의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비중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기대수익률에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대한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이걸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딥러닝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(LSTM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)과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결합할거다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70462A-198F-BCD7-1D46-69098741FC3A}"/>
              </a:ext>
            </a:extLst>
          </p:cNvPr>
          <p:cNvGrpSpPr/>
          <p:nvPr/>
        </p:nvGrpSpPr>
        <p:grpSpPr>
          <a:xfrm>
            <a:off x="8354781" y="9944993"/>
            <a:ext cx="1578438" cy="154439"/>
            <a:chOff x="8061724" y="9836724"/>
            <a:chExt cx="1578438" cy="15443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4451DECC-E36E-556B-8D0D-6CBCA26AB56B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03961431-7C8B-B109-29A2-67AB06563E56}"/>
                </a:ext>
              </a:extLst>
            </p:cNvPr>
            <p:cNvSpPr/>
            <p:nvPr/>
          </p:nvSpPr>
          <p:spPr>
            <a:xfrm>
              <a:off x="892713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651E5AF4-0A17-100E-B7C4-6A05634E28A5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C3AE1755-F866-0B53-07D6-AF49B9126E1A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C5A94D5F-BC52-35A2-3246-F477D46C44F1}"/>
                </a:ext>
              </a:extLst>
            </p:cNvPr>
            <p:cNvSpPr/>
            <p:nvPr/>
          </p:nvSpPr>
          <p:spPr>
            <a:xfrm>
              <a:off x="8336157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7D2B3AA2-5B39-8069-4280-27813EF85406}"/>
                </a:ext>
              </a:extLst>
            </p:cNvPr>
            <p:cNvSpPr/>
            <p:nvPr/>
          </p:nvSpPr>
          <p:spPr>
            <a:xfrm>
              <a:off x="8061724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막힌 원호 44">
            <a:extLst>
              <a:ext uri="{FF2B5EF4-FFF2-40B4-BE49-F238E27FC236}">
                <a16:creationId xmlns:a16="http://schemas.microsoft.com/office/drawing/2014/main" id="{F668A11F-E3D5-3AB4-83B6-81ACBDCDAF3F}"/>
              </a:ext>
            </a:extLst>
          </p:cNvPr>
          <p:cNvSpPr/>
          <p:nvPr/>
        </p:nvSpPr>
        <p:spPr>
          <a:xfrm rot="8408922">
            <a:off x="-1150107" y="-1983075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93" y="1801844"/>
            <a:ext cx="16900607" cy="7653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00;p2">
            <a:extLst>
              <a:ext uri="{FF2B5EF4-FFF2-40B4-BE49-F238E27FC236}">
                <a16:creationId xmlns:a16="http://schemas.microsoft.com/office/drawing/2014/main" id="{C2F09AC1-AC4D-BBF0-3D84-9D95CC762BDD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2" name="Google Shape;101;p2">
              <a:extLst>
                <a:ext uri="{FF2B5EF4-FFF2-40B4-BE49-F238E27FC236}">
                  <a16:creationId xmlns:a16="http://schemas.microsoft.com/office/drawing/2014/main" id="{4E20045F-1B89-79DD-97CD-E53DB6FAD02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02;p2">
              <a:extLst>
                <a:ext uri="{FF2B5EF4-FFF2-40B4-BE49-F238E27FC236}">
                  <a16:creationId xmlns:a16="http://schemas.microsoft.com/office/drawing/2014/main" id="{2F3D2C6D-4531-BE0A-6171-59ED4AB9182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03;p2">
            <a:extLst>
              <a:ext uri="{FF2B5EF4-FFF2-40B4-BE49-F238E27FC236}">
                <a16:creationId xmlns:a16="http://schemas.microsoft.com/office/drawing/2014/main" id="{AD272100-7209-0CEE-1E4F-8E72AB8ECE45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173C29-05E9-C9C2-1FF7-32C692FECA54}"/>
              </a:ext>
            </a:extLst>
          </p:cNvPr>
          <p:cNvCxnSpPr>
            <a:cxnSpLocks/>
          </p:cNvCxnSpPr>
          <p:nvPr/>
        </p:nvCxnSpPr>
        <p:spPr>
          <a:xfrm>
            <a:off x="16387853" y="5109344"/>
            <a:ext cx="0" cy="36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43F7DDA-56C2-2272-4DB5-EE9DEFCACD6D}"/>
              </a:ext>
            </a:extLst>
          </p:cNvPr>
          <p:cNvCxnSpPr>
            <a:cxnSpLocks/>
          </p:cNvCxnSpPr>
          <p:nvPr/>
        </p:nvCxnSpPr>
        <p:spPr>
          <a:xfrm>
            <a:off x="16384263" y="5757358"/>
            <a:ext cx="0" cy="377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D78CEA-0B59-2F37-3848-D08E17A73E74}"/>
              </a:ext>
            </a:extLst>
          </p:cNvPr>
          <p:cNvGrpSpPr/>
          <p:nvPr/>
        </p:nvGrpSpPr>
        <p:grpSpPr>
          <a:xfrm>
            <a:off x="15999546" y="3328403"/>
            <a:ext cx="769434" cy="750131"/>
            <a:chOff x="14706532" y="3145906"/>
            <a:chExt cx="1016281" cy="103746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E6F6E08-C550-D57C-4533-497D0BE3BEE8}"/>
                </a:ext>
              </a:extLst>
            </p:cNvPr>
            <p:cNvGrpSpPr/>
            <p:nvPr/>
          </p:nvGrpSpPr>
          <p:grpSpPr>
            <a:xfrm>
              <a:off x="14706532" y="3145906"/>
              <a:ext cx="1016281" cy="1037461"/>
              <a:chOff x="15300265" y="2377694"/>
              <a:chExt cx="2475229" cy="252681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9104ECF-08EB-4F06-7CDA-42CC66ADEB62}"/>
                  </a:ext>
                </a:extLst>
              </p:cNvPr>
              <p:cNvSpPr/>
              <p:nvPr/>
            </p:nvSpPr>
            <p:spPr>
              <a:xfrm>
                <a:off x="15300265" y="2377694"/>
                <a:ext cx="2475229" cy="25268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718A43F2-33B5-374E-E7CA-6EBC73D3BF44}"/>
                  </a:ext>
                </a:extLst>
              </p:cNvPr>
              <p:cNvSpPr/>
              <p:nvPr/>
            </p:nvSpPr>
            <p:spPr>
              <a:xfrm>
                <a:off x="15355685" y="2399801"/>
                <a:ext cx="2321206" cy="24321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CD58567-6E6E-1A51-B89E-4FCED80D3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82767" y="3343139"/>
              <a:ext cx="646122" cy="646122"/>
            </a:xfrm>
            <a:prstGeom prst="rect">
              <a:avLst/>
            </a:prstGeom>
          </p:spPr>
        </p:pic>
      </p:grp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177B2BA6-67F4-D952-6705-87E562C617B6}"/>
              </a:ext>
            </a:extLst>
          </p:cNvPr>
          <p:cNvSpPr/>
          <p:nvPr/>
        </p:nvSpPr>
        <p:spPr>
          <a:xfrm>
            <a:off x="15773450" y="4326948"/>
            <a:ext cx="1288197" cy="370005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회의록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 작성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94B5D2-FF0D-377D-9FFF-2C126BFE9BC5}"/>
              </a:ext>
            </a:extLst>
          </p:cNvPr>
          <p:cNvGrpSpPr/>
          <p:nvPr/>
        </p:nvGrpSpPr>
        <p:grpSpPr>
          <a:xfrm>
            <a:off x="15999547" y="6840865"/>
            <a:ext cx="769434" cy="783919"/>
            <a:chOff x="14673044" y="6909400"/>
            <a:chExt cx="884553" cy="90298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6634D93-470B-4485-3C45-58E6F8926C53}"/>
                </a:ext>
              </a:extLst>
            </p:cNvPr>
            <p:cNvGrpSpPr/>
            <p:nvPr/>
          </p:nvGrpSpPr>
          <p:grpSpPr>
            <a:xfrm>
              <a:off x="14673044" y="6909400"/>
              <a:ext cx="884553" cy="902988"/>
              <a:chOff x="15300265" y="5623400"/>
              <a:chExt cx="2475229" cy="2526815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738F84B-8BB1-E64F-2BDE-BA2060D035EB}"/>
                  </a:ext>
                </a:extLst>
              </p:cNvPr>
              <p:cNvSpPr/>
              <p:nvPr/>
            </p:nvSpPr>
            <p:spPr>
              <a:xfrm>
                <a:off x="15300265" y="5623400"/>
                <a:ext cx="2475229" cy="25268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848B363D-1749-3A52-2AB0-623F86FF5142}"/>
                  </a:ext>
                </a:extLst>
              </p:cNvPr>
              <p:cNvSpPr/>
              <p:nvPr/>
            </p:nvSpPr>
            <p:spPr>
              <a:xfrm>
                <a:off x="15355685" y="5663136"/>
                <a:ext cx="2321206" cy="24321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56D8929-84EF-6AF6-97CA-83E0B50B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26398" y="7076965"/>
              <a:ext cx="562411" cy="562411"/>
            </a:xfrm>
            <a:prstGeom prst="rect">
              <a:avLst/>
            </a:prstGeom>
          </p:spPr>
        </p:pic>
      </p:grp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074BC382-7EF9-04FB-727B-0C375DB6DB0E}"/>
              </a:ext>
            </a:extLst>
          </p:cNvPr>
          <p:cNvSpPr/>
          <p:nvPr/>
        </p:nvSpPr>
        <p:spPr>
          <a:xfrm>
            <a:off x="15773450" y="6090273"/>
            <a:ext cx="1288197" cy="467006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PPT</a:t>
            </a:r>
          </a:p>
          <a:p>
            <a:pPr algn="ct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 작성</a:t>
            </a:r>
          </a:p>
        </p:txBody>
      </p:sp>
      <p:pic>
        <p:nvPicPr>
          <p:cNvPr id="54" name="Google Shape;110;p3">
            <a:extLst>
              <a:ext uri="{FF2B5EF4-FFF2-40B4-BE49-F238E27FC236}">
                <a16:creationId xmlns:a16="http://schemas.microsoft.com/office/drawing/2014/main" id="{AFB7FC82-8EE9-BA30-85B1-C3292D60653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593" y="1183117"/>
            <a:ext cx="6994776" cy="22242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123;p3">
            <a:extLst>
              <a:ext uri="{FF2B5EF4-FFF2-40B4-BE49-F238E27FC236}">
                <a16:creationId xmlns:a16="http://schemas.microsoft.com/office/drawing/2014/main" id="{F02FE679-E354-93BC-68BC-9902AB475691}"/>
              </a:ext>
            </a:extLst>
          </p:cNvPr>
          <p:cNvSpPr txBox="1"/>
          <p:nvPr/>
        </p:nvSpPr>
        <p:spPr>
          <a:xfrm>
            <a:off x="594644" y="466848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분석 프로세스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2192D41-8048-6943-E774-6CEF2D035332}"/>
              </a:ext>
            </a:extLst>
          </p:cNvPr>
          <p:cNvCxnSpPr>
            <a:cxnSpLocks/>
          </p:cNvCxnSpPr>
          <p:nvPr/>
        </p:nvCxnSpPr>
        <p:spPr>
          <a:xfrm>
            <a:off x="16384263" y="4716694"/>
            <a:ext cx="0" cy="3774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2FD9E40-10D4-2B5C-46B3-C3CF0D894E17}"/>
              </a:ext>
            </a:extLst>
          </p:cNvPr>
          <p:cNvSpPr/>
          <p:nvPr/>
        </p:nvSpPr>
        <p:spPr>
          <a:xfrm>
            <a:off x="371475" y="253135"/>
            <a:ext cx="17545050" cy="9320388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 fontAlgn="ctr">
              <a:spcBef>
                <a:spcPts val="0"/>
              </a:spcBef>
              <a:spcAft>
                <a:spcPts val="0"/>
              </a:spcAft>
            </a:pPr>
            <a:endParaRPr lang="ko-KR" altLang="ko-KR" sz="1800" b="0" i="0" u="none" strike="noStrike">
              <a:effectLst/>
              <a:latin typeface="Arial" panose="020B0604020202020204" pitchFamily="34" charset="0"/>
            </a:endParaRPr>
          </a:p>
        </p:txBody>
      </p:sp>
      <p:pic>
        <p:nvPicPr>
          <p:cNvPr id="34" name="그림 3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11C45160-01A9-636E-8D59-5A88D518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21" y="3532796"/>
            <a:ext cx="16360309" cy="5860989"/>
          </a:xfrm>
          <a:prstGeom prst="rect">
            <a:avLst/>
          </a:prstGeom>
        </p:spPr>
      </p:pic>
      <p:sp>
        <p:nvSpPr>
          <p:cNvPr id="46" name="액자 45">
            <a:extLst>
              <a:ext uri="{FF2B5EF4-FFF2-40B4-BE49-F238E27FC236}">
                <a16:creationId xmlns:a16="http://schemas.microsoft.com/office/drawing/2014/main" id="{548C22CA-F78E-A9CC-F03B-7B10E51F6092}"/>
              </a:ext>
            </a:extLst>
          </p:cNvPr>
          <p:cNvSpPr/>
          <p:nvPr/>
        </p:nvSpPr>
        <p:spPr>
          <a:xfrm>
            <a:off x="7201323" y="3911863"/>
            <a:ext cx="10325607" cy="2639581"/>
          </a:xfrm>
          <a:prstGeom prst="frame">
            <a:avLst>
              <a:gd name="adj1" fmla="val 2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액자 46">
            <a:extLst>
              <a:ext uri="{FF2B5EF4-FFF2-40B4-BE49-F238E27FC236}">
                <a16:creationId xmlns:a16="http://schemas.microsoft.com/office/drawing/2014/main" id="{8F625F37-BE51-F432-DED3-FE992FD55D02}"/>
              </a:ext>
            </a:extLst>
          </p:cNvPr>
          <p:cNvSpPr/>
          <p:nvPr/>
        </p:nvSpPr>
        <p:spPr>
          <a:xfrm>
            <a:off x="7201323" y="6551444"/>
            <a:ext cx="10325607" cy="2861015"/>
          </a:xfrm>
          <a:prstGeom prst="frame">
            <a:avLst>
              <a:gd name="adj1" fmla="val 2178"/>
            </a:avLst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11706AF-C7CA-B38D-AB2B-76C547216BD0}"/>
              </a:ext>
            </a:extLst>
          </p:cNvPr>
          <p:cNvGrpSpPr/>
          <p:nvPr/>
        </p:nvGrpSpPr>
        <p:grpSpPr>
          <a:xfrm>
            <a:off x="7491273" y="1114089"/>
            <a:ext cx="3305455" cy="1557754"/>
            <a:chOff x="7117368" y="1385699"/>
            <a:chExt cx="3305455" cy="155775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9B21E4-F53E-3665-B442-A26675465390}"/>
                </a:ext>
              </a:extLst>
            </p:cNvPr>
            <p:cNvGrpSpPr/>
            <p:nvPr/>
          </p:nvGrpSpPr>
          <p:grpSpPr>
            <a:xfrm>
              <a:off x="7865178" y="1385699"/>
              <a:ext cx="1770553" cy="1557754"/>
              <a:chOff x="737120" y="1890454"/>
              <a:chExt cx="1770553" cy="155775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1785AD9-5FF2-11D3-8CD0-2F3505011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0625" y1="24219" x2="40625" y2="24219"/>
                            <a14:foregroundMark x1="66406" y1="73438" x2="66406" y2="73438"/>
                            <a14:foregroundMark x1="85156" y1="42969" x2="85156" y2="4296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9436" y="1890454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AAB16D-C36B-B829-27D8-53F68D11654E}"/>
                  </a:ext>
                </a:extLst>
              </p:cNvPr>
              <p:cNvSpPr txBox="1"/>
              <p:nvPr/>
            </p:nvSpPr>
            <p:spPr>
              <a:xfrm>
                <a:off x="737120" y="3109654"/>
                <a:ext cx="17705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err="1">
                    <a:latin typeface="Montserrat ExtraBold" pitchFamily="2" charset="0"/>
                  </a:rPr>
                  <a:t>Gantter</a:t>
                </a:r>
                <a:r>
                  <a:rPr lang="en-US" altLang="ko-KR" sz="1600" dirty="0">
                    <a:latin typeface="Montserrat ExtraBold" pitchFamily="2" charset="0"/>
                  </a:rPr>
                  <a:t> Chart</a:t>
                </a:r>
                <a:endParaRPr lang="ko-KR" altLang="en-US" sz="1600" dirty="0">
                  <a:latin typeface="Montserrat ExtraBold" pitchFamily="2" charset="0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B8B1726-B199-E546-51DB-C99273DC89AC}"/>
                </a:ext>
              </a:extLst>
            </p:cNvPr>
            <p:cNvGrpSpPr/>
            <p:nvPr/>
          </p:nvGrpSpPr>
          <p:grpSpPr>
            <a:xfrm>
              <a:off x="9762103" y="1658245"/>
              <a:ext cx="660720" cy="674109"/>
              <a:chOff x="10127940" y="1930546"/>
              <a:chExt cx="844770" cy="861888"/>
            </a:xfrm>
          </p:grpSpPr>
          <p:sp>
            <p:nvSpPr>
              <p:cNvPr id="16" name="순서도: 연결자 15">
                <a:extLst>
                  <a:ext uri="{FF2B5EF4-FFF2-40B4-BE49-F238E27FC236}">
                    <a16:creationId xmlns:a16="http://schemas.microsoft.com/office/drawing/2014/main" id="{904C70CC-9218-B817-4CCD-DA1D69559DC6}"/>
                  </a:ext>
                </a:extLst>
              </p:cNvPr>
              <p:cNvSpPr/>
              <p:nvPr/>
            </p:nvSpPr>
            <p:spPr>
              <a:xfrm>
                <a:off x="10364820" y="2272951"/>
                <a:ext cx="213756" cy="213756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669FFF84-6F41-82FB-88BB-A6678AEC6CB7}"/>
                  </a:ext>
                </a:extLst>
              </p:cNvPr>
              <p:cNvSpPr/>
              <p:nvPr/>
            </p:nvSpPr>
            <p:spPr>
              <a:xfrm>
                <a:off x="10127940" y="1969438"/>
                <a:ext cx="90024" cy="90024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순서도: 연결자 35">
                <a:extLst>
                  <a:ext uri="{FF2B5EF4-FFF2-40B4-BE49-F238E27FC236}">
                    <a16:creationId xmlns:a16="http://schemas.microsoft.com/office/drawing/2014/main" id="{EBF14507-B3C9-BAF1-5A8B-68BAB1D4833A}"/>
                  </a:ext>
                </a:extLst>
              </p:cNvPr>
              <p:cNvSpPr/>
              <p:nvPr/>
            </p:nvSpPr>
            <p:spPr>
              <a:xfrm>
                <a:off x="10646496" y="1930546"/>
                <a:ext cx="90024" cy="90024"/>
              </a:xfrm>
              <a:prstGeom prst="flowChartConnector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9C593673-EEBC-8562-78B5-90394ABB7AA2}"/>
                  </a:ext>
                </a:extLst>
              </p:cNvPr>
              <p:cNvSpPr/>
              <p:nvPr/>
            </p:nvSpPr>
            <p:spPr>
              <a:xfrm>
                <a:off x="10882686" y="2334817"/>
                <a:ext cx="90024" cy="90024"/>
              </a:xfrm>
              <a:prstGeom prst="flowChartConnector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순서도: 연결자 40">
                <a:extLst>
                  <a:ext uri="{FF2B5EF4-FFF2-40B4-BE49-F238E27FC236}">
                    <a16:creationId xmlns:a16="http://schemas.microsoft.com/office/drawing/2014/main" id="{169A4A7E-70BF-BFF7-22BC-86A3F1217D20}"/>
                  </a:ext>
                </a:extLst>
              </p:cNvPr>
              <p:cNvSpPr/>
              <p:nvPr/>
            </p:nvSpPr>
            <p:spPr>
              <a:xfrm>
                <a:off x="10137981" y="2702410"/>
                <a:ext cx="90024" cy="90024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E6418841-5855-F99C-46D4-92B5BA309963}"/>
                  </a:ext>
                </a:extLst>
              </p:cNvPr>
              <p:cNvSpPr/>
              <p:nvPr/>
            </p:nvSpPr>
            <p:spPr>
              <a:xfrm>
                <a:off x="10674206" y="2702410"/>
                <a:ext cx="90024" cy="90024"/>
              </a:xfrm>
              <a:prstGeom prst="flowChartConnector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57DF85B-7CAE-48B8-5829-F172D8587D89}"/>
                </a:ext>
              </a:extLst>
            </p:cNvPr>
            <p:cNvGrpSpPr/>
            <p:nvPr/>
          </p:nvGrpSpPr>
          <p:grpSpPr>
            <a:xfrm rot="10800000">
              <a:off x="7117368" y="1706388"/>
              <a:ext cx="660720" cy="674109"/>
              <a:chOff x="10127940" y="1930546"/>
              <a:chExt cx="844770" cy="861888"/>
            </a:xfrm>
          </p:grpSpPr>
          <p:sp>
            <p:nvSpPr>
              <p:cNvPr id="50" name="순서도: 연결자 49">
                <a:extLst>
                  <a:ext uri="{FF2B5EF4-FFF2-40B4-BE49-F238E27FC236}">
                    <a16:creationId xmlns:a16="http://schemas.microsoft.com/office/drawing/2014/main" id="{2F9501BD-AE8D-65EF-60B4-062303367335}"/>
                  </a:ext>
                </a:extLst>
              </p:cNvPr>
              <p:cNvSpPr/>
              <p:nvPr/>
            </p:nvSpPr>
            <p:spPr>
              <a:xfrm>
                <a:off x="10364820" y="2272951"/>
                <a:ext cx="213756" cy="213756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순서도: 연결자 50">
                <a:extLst>
                  <a:ext uri="{FF2B5EF4-FFF2-40B4-BE49-F238E27FC236}">
                    <a16:creationId xmlns:a16="http://schemas.microsoft.com/office/drawing/2014/main" id="{FE94EEB5-6C42-0594-1914-2266D3BA8407}"/>
                  </a:ext>
                </a:extLst>
              </p:cNvPr>
              <p:cNvSpPr/>
              <p:nvPr/>
            </p:nvSpPr>
            <p:spPr>
              <a:xfrm>
                <a:off x="10127940" y="1969438"/>
                <a:ext cx="90024" cy="90024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순서도: 연결자 51">
                <a:extLst>
                  <a:ext uri="{FF2B5EF4-FFF2-40B4-BE49-F238E27FC236}">
                    <a16:creationId xmlns:a16="http://schemas.microsoft.com/office/drawing/2014/main" id="{9E37C0E0-C696-EA2B-9829-702881A9AA90}"/>
                  </a:ext>
                </a:extLst>
              </p:cNvPr>
              <p:cNvSpPr/>
              <p:nvPr/>
            </p:nvSpPr>
            <p:spPr>
              <a:xfrm>
                <a:off x="10646496" y="1930546"/>
                <a:ext cx="90024" cy="90024"/>
              </a:xfrm>
              <a:prstGeom prst="flowChartConnector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순서도: 연결자 52">
                <a:extLst>
                  <a:ext uri="{FF2B5EF4-FFF2-40B4-BE49-F238E27FC236}">
                    <a16:creationId xmlns:a16="http://schemas.microsoft.com/office/drawing/2014/main" id="{1F0DB8D6-5133-4FC7-71D6-CE4B1C202834}"/>
                  </a:ext>
                </a:extLst>
              </p:cNvPr>
              <p:cNvSpPr/>
              <p:nvPr/>
            </p:nvSpPr>
            <p:spPr>
              <a:xfrm>
                <a:off x="10882686" y="2334817"/>
                <a:ext cx="90024" cy="90024"/>
              </a:xfrm>
              <a:prstGeom prst="flowChartConnector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순서도: 연결자 53">
                <a:extLst>
                  <a:ext uri="{FF2B5EF4-FFF2-40B4-BE49-F238E27FC236}">
                    <a16:creationId xmlns:a16="http://schemas.microsoft.com/office/drawing/2014/main" id="{12D32C8A-E0C6-39A2-F136-C0EB1B006281}"/>
                  </a:ext>
                </a:extLst>
              </p:cNvPr>
              <p:cNvSpPr/>
              <p:nvPr/>
            </p:nvSpPr>
            <p:spPr>
              <a:xfrm>
                <a:off x="10137981" y="2702410"/>
                <a:ext cx="90024" cy="90024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순서도: 연결자 54">
                <a:extLst>
                  <a:ext uri="{FF2B5EF4-FFF2-40B4-BE49-F238E27FC236}">
                    <a16:creationId xmlns:a16="http://schemas.microsoft.com/office/drawing/2014/main" id="{5DEAE9F8-EF8E-0657-E04D-94592BB97BF8}"/>
                  </a:ext>
                </a:extLst>
              </p:cNvPr>
              <p:cNvSpPr/>
              <p:nvPr/>
            </p:nvSpPr>
            <p:spPr>
              <a:xfrm>
                <a:off x="10674206" y="2702410"/>
                <a:ext cx="90024" cy="90024"/>
              </a:xfrm>
              <a:prstGeom prst="flowChartConnector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25AA5F-C0C7-B5A5-F012-F1A0A4F39819}"/>
              </a:ext>
            </a:extLst>
          </p:cNvPr>
          <p:cNvSpPr txBox="1"/>
          <p:nvPr/>
        </p:nvSpPr>
        <p:spPr>
          <a:xfrm>
            <a:off x="4989934" y="5146337"/>
            <a:ext cx="144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투자전략 팀 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3A4712-8448-CD39-329D-015A7E1A7F0D}"/>
              </a:ext>
            </a:extLst>
          </p:cNvPr>
          <p:cNvSpPr/>
          <p:nvPr/>
        </p:nvSpPr>
        <p:spPr>
          <a:xfrm>
            <a:off x="6547416" y="5233168"/>
            <a:ext cx="305713" cy="165143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2416CC-CBF3-CC16-D7CC-E60E2FADBE83}"/>
              </a:ext>
            </a:extLst>
          </p:cNvPr>
          <p:cNvSpPr txBox="1"/>
          <p:nvPr/>
        </p:nvSpPr>
        <p:spPr>
          <a:xfrm>
            <a:off x="4989934" y="7939496"/>
            <a:ext cx="10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 팀 </a:t>
            </a:r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E5079C-1BDF-448D-4B4B-8C0015DB0630}"/>
              </a:ext>
            </a:extLst>
          </p:cNvPr>
          <p:cNvSpPr/>
          <p:nvPr/>
        </p:nvSpPr>
        <p:spPr>
          <a:xfrm flipV="1">
            <a:off x="6533969" y="8041362"/>
            <a:ext cx="305714" cy="165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705BC5C6-F4D2-0341-0B2B-A895ADD9E762}"/>
              </a:ext>
            </a:extLst>
          </p:cNvPr>
          <p:cNvSpPr/>
          <p:nvPr/>
        </p:nvSpPr>
        <p:spPr>
          <a:xfrm>
            <a:off x="1166620" y="3149403"/>
            <a:ext cx="16360309" cy="7686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C84873-C097-D700-8887-80A07F0E513D}"/>
              </a:ext>
            </a:extLst>
          </p:cNvPr>
          <p:cNvSpPr txBox="1"/>
          <p:nvPr/>
        </p:nvSpPr>
        <p:spPr>
          <a:xfrm>
            <a:off x="1003958" y="1290875"/>
            <a:ext cx="2532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Date : 4.22 ~ 5.25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60" name="Google Shape;123;p3">
            <a:extLst>
              <a:ext uri="{FF2B5EF4-FFF2-40B4-BE49-F238E27FC236}">
                <a16:creationId xmlns:a16="http://schemas.microsoft.com/office/drawing/2014/main" id="{4F6ABA03-964B-2E7B-2209-1AEA5D74A822}"/>
              </a:ext>
            </a:extLst>
          </p:cNvPr>
          <p:cNvSpPr txBox="1"/>
          <p:nvPr/>
        </p:nvSpPr>
        <p:spPr>
          <a:xfrm>
            <a:off x="974375" y="681429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3" name="Google Shape;100;p2">
            <a:extLst>
              <a:ext uri="{FF2B5EF4-FFF2-40B4-BE49-F238E27FC236}">
                <a16:creationId xmlns:a16="http://schemas.microsoft.com/office/drawing/2014/main" id="{143F93F3-397A-409D-B946-95D742529DAD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44" name="Google Shape;101;p2">
              <a:extLst>
                <a:ext uri="{FF2B5EF4-FFF2-40B4-BE49-F238E27FC236}">
                  <a16:creationId xmlns:a16="http://schemas.microsoft.com/office/drawing/2014/main" id="{80AA55B8-26C0-8925-9C59-A5246465D05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102;p2">
              <a:extLst>
                <a:ext uri="{FF2B5EF4-FFF2-40B4-BE49-F238E27FC236}">
                  <a16:creationId xmlns:a16="http://schemas.microsoft.com/office/drawing/2014/main" id="{5BDCFDAF-426C-34A3-EB96-79C5292DEC3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103;p2">
            <a:extLst>
              <a:ext uri="{FF2B5EF4-FFF2-40B4-BE49-F238E27FC236}">
                <a16:creationId xmlns:a16="http://schemas.microsoft.com/office/drawing/2014/main" id="{DFFA2665-8875-FEB5-ECB5-8FE6D853D665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sp>
        <p:nvSpPr>
          <p:cNvPr id="59" name="Google Shape;103;p2">
            <a:extLst>
              <a:ext uri="{FF2B5EF4-FFF2-40B4-BE49-F238E27FC236}">
                <a16:creationId xmlns:a16="http://schemas.microsoft.com/office/drawing/2014/main" id="{06782B59-AE9D-708F-71C5-45FC4AAB7125}"/>
              </a:ext>
            </a:extLst>
          </p:cNvPr>
          <p:cNvSpPr txBox="1"/>
          <p:nvPr/>
        </p:nvSpPr>
        <p:spPr>
          <a:xfrm>
            <a:off x="7374767" y="9251559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42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"/>
    </mc:Choice>
    <mc:Fallback xmlns="">
      <p:transition spd="slow" advTm="501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텍스트, 여왕이(가) 표시된 사진&#10;&#10;자동 생성된 설명">
            <a:extLst>
              <a:ext uri="{FF2B5EF4-FFF2-40B4-BE49-F238E27FC236}">
                <a16:creationId xmlns:a16="http://schemas.microsoft.com/office/drawing/2014/main" id="{6ED2CDB0-F559-7AC8-58AC-1CD7B775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00" y="-517616"/>
            <a:ext cx="12061201" cy="120612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막힌 원호 16">
            <a:extLst>
              <a:ext uri="{FF2B5EF4-FFF2-40B4-BE49-F238E27FC236}">
                <a16:creationId xmlns:a16="http://schemas.microsoft.com/office/drawing/2014/main" id="{4FBCAC6D-AF5E-D4C1-4C4B-D137BC9E2877}"/>
              </a:ext>
            </a:extLst>
          </p:cNvPr>
          <p:cNvSpPr/>
          <p:nvPr/>
        </p:nvSpPr>
        <p:spPr>
          <a:xfrm rot="8408922">
            <a:off x="-1150107" y="-1983075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Google Shape;100;p2">
            <a:extLst>
              <a:ext uri="{FF2B5EF4-FFF2-40B4-BE49-F238E27FC236}">
                <a16:creationId xmlns:a16="http://schemas.microsoft.com/office/drawing/2014/main" id="{9103F17B-602F-5401-B18E-449BF0464A76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3" name="Google Shape;101;p2">
              <a:extLst>
                <a:ext uri="{FF2B5EF4-FFF2-40B4-BE49-F238E27FC236}">
                  <a16:creationId xmlns:a16="http://schemas.microsoft.com/office/drawing/2014/main" id="{0FC5B3ED-1DE2-30A3-47EC-C5FE376EBD0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02;p2">
              <a:extLst>
                <a:ext uri="{FF2B5EF4-FFF2-40B4-BE49-F238E27FC236}">
                  <a16:creationId xmlns:a16="http://schemas.microsoft.com/office/drawing/2014/main" id="{CB077E85-669B-6182-ECF7-902F087140E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03;p2">
            <a:extLst>
              <a:ext uri="{FF2B5EF4-FFF2-40B4-BE49-F238E27FC236}">
                <a16:creationId xmlns:a16="http://schemas.microsoft.com/office/drawing/2014/main" id="{49C7DE4D-FB5A-DDBD-8BD3-D09B1287F960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pic>
        <p:nvPicPr>
          <p:cNvPr id="18" name="Google Shape;110;p3">
            <a:extLst>
              <a:ext uri="{FF2B5EF4-FFF2-40B4-BE49-F238E27FC236}">
                <a16:creationId xmlns:a16="http://schemas.microsoft.com/office/drawing/2014/main" id="{6914AF45-7B04-2570-3C29-19FAA90421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593" y="1183117"/>
            <a:ext cx="3034800" cy="22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3;p3">
            <a:extLst>
              <a:ext uri="{FF2B5EF4-FFF2-40B4-BE49-F238E27FC236}">
                <a16:creationId xmlns:a16="http://schemas.microsoft.com/office/drawing/2014/main" id="{73271E48-81AD-326F-3349-61BD9F3C97EA}"/>
              </a:ext>
            </a:extLst>
          </p:cNvPr>
          <p:cNvSpPr txBox="1"/>
          <p:nvPr/>
        </p:nvSpPr>
        <p:spPr>
          <a:xfrm>
            <a:off x="594644" y="466848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 기술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6AE4D68-9488-56AE-84BA-4996D5E5C14A}"/>
              </a:ext>
            </a:extLst>
          </p:cNvPr>
          <p:cNvGrpSpPr/>
          <p:nvPr/>
        </p:nvGrpSpPr>
        <p:grpSpPr>
          <a:xfrm>
            <a:off x="1364218" y="5041940"/>
            <a:ext cx="4403884" cy="2514600"/>
            <a:chOff x="1417320" y="1478280"/>
            <a:chExt cx="4403884" cy="2514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B3313F-49AA-A584-22E7-FDA64AE95226}"/>
                </a:ext>
              </a:extLst>
            </p:cNvPr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01ED073-2843-28AD-5CB4-E0387D5886BF}"/>
                </a:ext>
              </a:extLst>
            </p:cNvPr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7C234F-60F8-54C1-C214-E5CB2F852AF0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rgbClr val="FFCC0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E7236E3-7D10-4CC0-D283-ABC487D67081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6683F7-FD98-2795-FAD7-689D8D7C8CDD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2BB203D-4CFC-DC3E-6673-4C387EC49DD7}"/>
              </a:ext>
            </a:extLst>
          </p:cNvPr>
          <p:cNvSpPr/>
          <p:nvPr/>
        </p:nvSpPr>
        <p:spPr>
          <a:xfrm>
            <a:off x="12811316" y="5041940"/>
            <a:ext cx="4281964" cy="25146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0F5BC78-081C-0230-A22A-24ACD1658070}"/>
              </a:ext>
            </a:extLst>
          </p:cNvPr>
          <p:cNvGrpSpPr/>
          <p:nvPr/>
        </p:nvGrpSpPr>
        <p:grpSpPr>
          <a:xfrm>
            <a:off x="13100400" y="5326381"/>
            <a:ext cx="4114800" cy="2006678"/>
            <a:chOff x="1706404" y="1628541"/>
            <a:chExt cx="4114800" cy="200667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6F9089-60D3-428D-4BEA-7C9A2FBDA8F5}"/>
                </a:ext>
              </a:extLst>
            </p:cNvPr>
            <p:cNvSpPr txBox="1"/>
            <p:nvPr/>
          </p:nvSpPr>
          <p:spPr>
            <a:xfrm>
              <a:off x="1706404" y="1628541"/>
              <a:ext cx="4114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</a:p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1F738A3-77FE-B3AF-6CD3-D2A9AF4F5B66}"/>
                </a:ext>
              </a:extLst>
            </p:cNvPr>
            <p:cNvSpPr/>
            <p:nvPr/>
          </p:nvSpPr>
          <p:spPr>
            <a:xfrm>
              <a:off x="1824298" y="3028608"/>
              <a:ext cx="3726611" cy="9564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3B6CEC-9C23-CCB6-F657-DF498E4032CB}"/>
                </a:ext>
              </a:extLst>
            </p:cNvPr>
            <p:cNvSpPr txBox="1"/>
            <p:nvPr/>
          </p:nvSpPr>
          <p:spPr>
            <a:xfrm>
              <a:off x="1706404" y="3265887"/>
              <a:ext cx="3349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배경과 거시경제 이론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A2D763-3839-78CA-F949-4D640C4C64BF}"/>
              </a:ext>
            </a:extLst>
          </p:cNvPr>
          <p:cNvGrpSpPr/>
          <p:nvPr/>
        </p:nvGrpSpPr>
        <p:grpSpPr>
          <a:xfrm>
            <a:off x="1393949" y="1459795"/>
            <a:ext cx="4403884" cy="2514600"/>
            <a:chOff x="1417320" y="5041940"/>
            <a:chExt cx="4403884" cy="25146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DE2FD7-6D3A-ACE8-F74B-284387FF60DF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58BCB7C-4B4A-8895-525B-9B7A7EBD2840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446DD1-ECD9-9444-1915-2BA9A54C24F3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88888E0-6DB0-28B7-EE60-90AB5E46FC88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579C1C-7A85-1C9A-C38F-C66A6E37CF2E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C9BBAFB-C461-53F3-7597-06A51F45A5B4}"/>
              </a:ext>
            </a:extLst>
          </p:cNvPr>
          <p:cNvCxnSpPr>
            <a:cxnSpLocks/>
          </p:cNvCxnSpPr>
          <p:nvPr/>
        </p:nvCxnSpPr>
        <p:spPr>
          <a:xfrm flipV="1">
            <a:off x="5699284" y="5508206"/>
            <a:ext cx="960596" cy="803773"/>
          </a:xfrm>
          <a:prstGeom prst="straightConnector1">
            <a:avLst/>
          </a:prstGeom>
          <a:ln w="50800">
            <a:solidFill>
              <a:srgbClr val="EEB5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DD4EB2B-9C5E-67BA-1D8C-82B545BDC723}"/>
              </a:ext>
            </a:extLst>
          </p:cNvPr>
          <p:cNvCxnSpPr>
            <a:cxnSpLocks/>
          </p:cNvCxnSpPr>
          <p:nvPr/>
        </p:nvCxnSpPr>
        <p:spPr>
          <a:xfrm>
            <a:off x="11582400" y="5508206"/>
            <a:ext cx="997912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D771A53-4F2A-4418-995C-41FCA04BE70D}"/>
              </a:ext>
            </a:extLst>
          </p:cNvPr>
          <p:cNvGrpSpPr/>
          <p:nvPr/>
        </p:nvGrpSpPr>
        <p:grpSpPr>
          <a:xfrm>
            <a:off x="7066112" y="3904946"/>
            <a:ext cx="4403884" cy="2514600"/>
            <a:chOff x="1417320" y="5041940"/>
            <a:chExt cx="4403884" cy="25146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286AD80-C067-FA6B-A5A1-9F538EEFA2DD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D459569-2A97-4195-8FE4-DCCAF6252E4F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AC246DD-22B7-16D3-8CA3-643A93149FA3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39CDE2B-92A1-04CC-80B3-FD8A6B9DFDB2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3A4D8C-5486-330F-B107-4B1F64787CE8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DBFA10D2-F16F-3929-5370-DF058C750AF1}"/>
              </a:ext>
            </a:extLst>
          </p:cNvPr>
          <p:cNvSpPr/>
          <p:nvPr/>
        </p:nvSpPr>
        <p:spPr>
          <a:xfrm>
            <a:off x="5966655" y="7343089"/>
            <a:ext cx="1906097" cy="1906097"/>
          </a:xfrm>
          <a:prstGeom prst="flowChartConnector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A088C78C-EE57-8873-D624-0EF09C1D457D}"/>
              </a:ext>
            </a:extLst>
          </p:cNvPr>
          <p:cNvSpPr/>
          <p:nvPr/>
        </p:nvSpPr>
        <p:spPr>
          <a:xfrm>
            <a:off x="10218944" y="7343089"/>
            <a:ext cx="1906097" cy="1906097"/>
          </a:xfrm>
          <a:prstGeom prst="flowChartConnector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00C7038-CE77-0FB3-90B2-BF9B3DB5E2EA}"/>
              </a:ext>
            </a:extLst>
          </p:cNvPr>
          <p:cNvSpPr txBox="1"/>
          <p:nvPr/>
        </p:nvSpPr>
        <p:spPr>
          <a:xfrm>
            <a:off x="9815040" y="8034526"/>
            <a:ext cx="273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주식팀</a:t>
            </a:r>
            <a:endParaRPr lang="ko-KR" altLang="en-US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1FE4F4-C27B-EBFB-2A77-65E2342992C3}"/>
              </a:ext>
            </a:extLst>
          </p:cNvPr>
          <p:cNvSpPr txBox="1"/>
          <p:nvPr/>
        </p:nvSpPr>
        <p:spPr>
          <a:xfrm>
            <a:off x="5552307" y="7819083"/>
            <a:ext cx="2734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투자</a:t>
            </a:r>
            <a:endParaRPr lang="en-US" altLang="ko-KR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전략팀</a:t>
            </a:r>
            <a:endParaRPr lang="ko-KR" altLang="en-US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8C8B027-86C2-CDB2-3E8A-D7E845FF1843}"/>
              </a:ext>
            </a:extLst>
          </p:cNvPr>
          <p:cNvCxnSpPr>
            <a:cxnSpLocks/>
          </p:cNvCxnSpPr>
          <p:nvPr/>
        </p:nvCxnSpPr>
        <p:spPr>
          <a:xfrm flipV="1">
            <a:off x="14942860" y="4159409"/>
            <a:ext cx="278" cy="853192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4067841-3A4C-C785-5923-8BCBC4D21CAB}"/>
              </a:ext>
            </a:extLst>
          </p:cNvPr>
          <p:cNvSpPr/>
          <p:nvPr/>
        </p:nvSpPr>
        <p:spPr>
          <a:xfrm>
            <a:off x="12801878" y="1450419"/>
            <a:ext cx="4281964" cy="25146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Google Shape;394;p23">
            <a:extLst>
              <a:ext uri="{FF2B5EF4-FFF2-40B4-BE49-F238E27FC236}">
                <a16:creationId xmlns:a16="http://schemas.microsoft.com/office/drawing/2014/main" id="{A6AAC3E3-9536-FA75-0368-EB2450CE07DB}"/>
              </a:ext>
            </a:extLst>
          </p:cNvPr>
          <p:cNvPicPr preferRelativeResize="0"/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20" b="55592"/>
          <a:stretch/>
        </p:blipFill>
        <p:spPr>
          <a:xfrm>
            <a:off x="13920626" y="1197445"/>
            <a:ext cx="3163216" cy="192743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1D9E8B7-9882-D6F6-AADB-F622A1186993}"/>
              </a:ext>
            </a:extLst>
          </p:cNvPr>
          <p:cNvSpPr txBox="1"/>
          <p:nvPr/>
        </p:nvSpPr>
        <p:spPr>
          <a:xfrm>
            <a:off x="13860043" y="3124876"/>
            <a:ext cx="3075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EggMoney</a:t>
            </a:r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+</a:t>
            </a:r>
            <a:endParaRPr lang="ko-KR" altLang="en-US" sz="2800" dirty="0">
              <a:solidFill>
                <a:schemeClr val="bg1">
                  <a:alpha val="20000"/>
                </a:schemeClr>
              </a:solidFill>
              <a:latin typeface="Montserrat ExtraBold" pitchFamily="2" charset="0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DD8756D-09CB-F8F2-7279-C364DC0916B1}"/>
              </a:ext>
            </a:extLst>
          </p:cNvPr>
          <p:cNvCxnSpPr>
            <a:cxnSpLocks/>
          </p:cNvCxnSpPr>
          <p:nvPr/>
        </p:nvCxnSpPr>
        <p:spPr>
          <a:xfrm>
            <a:off x="3558302" y="3965019"/>
            <a:ext cx="7858" cy="85344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22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6AE4D68-9488-56AE-84BA-4996D5E5C14A}"/>
              </a:ext>
            </a:extLst>
          </p:cNvPr>
          <p:cNvGrpSpPr/>
          <p:nvPr/>
        </p:nvGrpSpPr>
        <p:grpSpPr>
          <a:xfrm>
            <a:off x="7069862" y="3886200"/>
            <a:ext cx="4403884" cy="2514600"/>
            <a:chOff x="1417320" y="1478280"/>
            <a:chExt cx="4403884" cy="2514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B3313F-49AA-A584-22E7-FDA64AE95226}"/>
                </a:ext>
              </a:extLst>
            </p:cNvPr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01ED073-2843-28AD-5CB4-E0387D5886BF}"/>
                </a:ext>
              </a:extLst>
            </p:cNvPr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7C234F-60F8-54C1-C214-E5CB2F852AF0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rgbClr val="FFCC0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E7236E3-7D10-4CC0-D283-ABC487D67081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6683F7-FD98-2795-FAD7-689D8D7C8CDD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6F9A14-A930-CF21-2073-22C8C3802660}"/>
              </a:ext>
            </a:extLst>
          </p:cNvPr>
          <p:cNvGrpSpPr/>
          <p:nvPr/>
        </p:nvGrpSpPr>
        <p:grpSpPr>
          <a:xfrm>
            <a:off x="1393949" y="5014824"/>
            <a:ext cx="4403884" cy="2514600"/>
            <a:chOff x="1393949" y="5014824"/>
            <a:chExt cx="4403884" cy="251460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429892-E43D-B6BA-D09E-9BC863A65068}"/>
                </a:ext>
              </a:extLst>
            </p:cNvPr>
            <p:cNvSpPr/>
            <p:nvPr/>
          </p:nvSpPr>
          <p:spPr>
            <a:xfrm>
              <a:off x="1393949" y="5014824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08D058F-CA6C-2184-B8C9-4495E3DBCC83}"/>
                </a:ext>
              </a:extLst>
            </p:cNvPr>
            <p:cNvGrpSpPr/>
            <p:nvPr/>
          </p:nvGrpSpPr>
          <p:grpSpPr>
            <a:xfrm>
              <a:off x="1683033" y="5299265"/>
              <a:ext cx="4114800" cy="2006678"/>
              <a:chOff x="1706404" y="1628541"/>
              <a:chExt cx="4114800" cy="200667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325D78-E7EF-17D3-43F1-650760FF8D61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C27301C-A8A4-A370-F1D5-83A2C7416EA6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B858C0-67CE-4E8D-2B47-4B181E60DE1A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2BB203D-4CFC-DC3E-6673-4C387EC49DD7}"/>
              </a:ext>
            </a:extLst>
          </p:cNvPr>
          <p:cNvSpPr/>
          <p:nvPr/>
        </p:nvSpPr>
        <p:spPr>
          <a:xfrm>
            <a:off x="12801878" y="5038270"/>
            <a:ext cx="4281964" cy="25146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0F5BC78-081C-0230-A22A-24ACD1658070}"/>
              </a:ext>
            </a:extLst>
          </p:cNvPr>
          <p:cNvGrpSpPr/>
          <p:nvPr/>
        </p:nvGrpSpPr>
        <p:grpSpPr>
          <a:xfrm>
            <a:off x="13090962" y="5322711"/>
            <a:ext cx="4114800" cy="2006678"/>
            <a:chOff x="1706404" y="1628541"/>
            <a:chExt cx="4114800" cy="200667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6F9089-60D3-428D-4BEA-7C9A2FBDA8F5}"/>
                </a:ext>
              </a:extLst>
            </p:cNvPr>
            <p:cNvSpPr txBox="1"/>
            <p:nvPr/>
          </p:nvSpPr>
          <p:spPr>
            <a:xfrm>
              <a:off x="1706404" y="1628541"/>
              <a:ext cx="4114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</a:p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1F738A3-77FE-B3AF-6CD3-D2A9AF4F5B66}"/>
                </a:ext>
              </a:extLst>
            </p:cNvPr>
            <p:cNvSpPr/>
            <p:nvPr/>
          </p:nvSpPr>
          <p:spPr>
            <a:xfrm>
              <a:off x="1824298" y="3028608"/>
              <a:ext cx="3726611" cy="9564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3B6CEC-9C23-CCB6-F657-DF498E4032CB}"/>
                </a:ext>
              </a:extLst>
            </p:cNvPr>
            <p:cNvSpPr txBox="1"/>
            <p:nvPr/>
          </p:nvSpPr>
          <p:spPr>
            <a:xfrm>
              <a:off x="1706404" y="3265887"/>
              <a:ext cx="3349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배경과 거시경제 이론</a:t>
              </a: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188B0C-87D7-FF9C-DC6A-25FDB8F43938}"/>
              </a:ext>
            </a:extLst>
          </p:cNvPr>
          <p:cNvCxnSpPr>
            <a:cxnSpLocks/>
          </p:cNvCxnSpPr>
          <p:nvPr/>
        </p:nvCxnSpPr>
        <p:spPr>
          <a:xfrm>
            <a:off x="3558302" y="3965019"/>
            <a:ext cx="7858" cy="85344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40BA888-052F-07E6-3932-174F62F75D2A}"/>
              </a:ext>
            </a:extLst>
          </p:cNvPr>
          <p:cNvCxnSpPr>
            <a:cxnSpLocks/>
          </p:cNvCxnSpPr>
          <p:nvPr/>
        </p:nvCxnSpPr>
        <p:spPr>
          <a:xfrm flipV="1">
            <a:off x="5699284" y="5508206"/>
            <a:ext cx="960596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A2D763-3839-78CA-F949-4D640C4C64BF}"/>
              </a:ext>
            </a:extLst>
          </p:cNvPr>
          <p:cNvGrpSpPr/>
          <p:nvPr/>
        </p:nvGrpSpPr>
        <p:grpSpPr>
          <a:xfrm>
            <a:off x="1393949" y="1459795"/>
            <a:ext cx="4403884" cy="2514600"/>
            <a:chOff x="1417320" y="5041940"/>
            <a:chExt cx="4403884" cy="25146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DE2FD7-6D3A-ACE8-F74B-284387FF60DF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58BCB7C-4B4A-8895-525B-9B7A7EBD2840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446DD1-ECD9-9444-1915-2BA9A54C24F3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88888E0-6DB0-28B7-EE60-90AB5E46FC88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579C1C-7A85-1C9A-C38F-C66A6E37CF2E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F94955-C893-EA3C-D6BE-29BAA600EB0F}"/>
              </a:ext>
            </a:extLst>
          </p:cNvPr>
          <p:cNvCxnSpPr>
            <a:cxnSpLocks/>
          </p:cNvCxnSpPr>
          <p:nvPr/>
        </p:nvCxnSpPr>
        <p:spPr>
          <a:xfrm flipH="1">
            <a:off x="7714896" y="6620556"/>
            <a:ext cx="572203" cy="665524"/>
          </a:xfrm>
          <a:prstGeom prst="straightConnector1">
            <a:avLst/>
          </a:prstGeom>
          <a:ln w="5080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7FEB6C3-3039-1EE5-4C1F-AAC0E2CA69A0}"/>
              </a:ext>
            </a:extLst>
          </p:cNvPr>
          <p:cNvSpPr/>
          <p:nvPr/>
        </p:nvSpPr>
        <p:spPr>
          <a:xfrm>
            <a:off x="5966655" y="7343089"/>
            <a:ext cx="1906097" cy="1906097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249BA5-DC17-9FA7-3C4C-842103FCAFEE}"/>
              </a:ext>
            </a:extLst>
          </p:cNvPr>
          <p:cNvSpPr txBox="1"/>
          <p:nvPr/>
        </p:nvSpPr>
        <p:spPr>
          <a:xfrm>
            <a:off x="5552307" y="7819083"/>
            <a:ext cx="2734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투자</a:t>
            </a:r>
            <a:endParaRPr lang="en-US" altLang="ko-KR" sz="2800" dirty="0">
              <a:solidFill>
                <a:schemeClr val="bg2">
                  <a:lumMod val="60000"/>
                  <a:lumOff val="4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전략팀</a:t>
            </a:r>
            <a:endParaRPr lang="ko-KR" altLang="en-US" sz="2800" dirty="0">
              <a:solidFill>
                <a:schemeClr val="bg2">
                  <a:lumMod val="60000"/>
                  <a:lumOff val="4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457B26F5-7154-E3A2-8CEA-3B48A2A5BF01}"/>
              </a:ext>
            </a:extLst>
          </p:cNvPr>
          <p:cNvSpPr/>
          <p:nvPr/>
        </p:nvSpPr>
        <p:spPr>
          <a:xfrm>
            <a:off x="10218944" y="7343089"/>
            <a:ext cx="1906097" cy="1906097"/>
          </a:xfrm>
          <a:prstGeom prst="flowChartConnector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4F95F-3602-927F-F4AD-C1303297361B}"/>
              </a:ext>
            </a:extLst>
          </p:cNvPr>
          <p:cNvSpPr txBox="1"/>
          <p:nvPr/>
        </p:nvSpPr>
        <p:spPr>
          <a:xfrm>
            <a:off x="9815040" y="8034526"/>
            <a:ext cx="273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>
                    <a:lumMod val="95000"/>
                    <a:alpha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주식팀</a:t>
            </a:r>
            <a:endParaRPr lang="ko-KR" altLang="en-US" sz="2800" dirty="0">
              <a:solidFill>
                <a:schemeClr val="bg1">
                  <a:lumMod val="95000"/>
                  <a:alpha val="4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89D2DE-7041-D7E8-6A3C-A1D34951525A}"/>
              </a:ext>
            </a:extLst>
          </p:cNvPr>
          <p:cNvCxnSpPr>
            <a:cxnSpLocks/>
          </p:cNvCxnSpPr>
          <p:nvPr/>
        </p:nvCxnSpPr>
        <p:spPr>
          <a:xfrm>
            <a:off x="11582400" y="5508206"/>
            <a:ext cx="997912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83991B-6BD1-A2E4-D259-76DEEF5B4D16}"/>
              </a:ext>
            </a:extLst>
          </p:cNvPr>
          <p:cNvCxnSpPr>
            <a:cxnSpLocks/>
          </p:cNvCxnSpPr>
          <p:nvPr/>
        </p:nvCxnSpPr>
        <p:spPr>
          <a:xfrm flipV="1">
            <a:off x="14942860" y="4159409"/>
            <a:ext cx="278" cy="853192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316B9B9-35C4-0F7E-2822-E8C7A1E8AC2F}"/>
              </a:ext>
            </a:extLst>
          </p:cNvPr>
          <p:cNvSpPr/>
          <p:nvPr/>
        </p:nvSpPr>
        <p:spPr>
          <a:xfrm>
            <a:off x="12801878" y="1450419"/>
            <a:ext cx="4281964" cy="25146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Google Shape;394;p23">
            <a:extLst>
              <a:ext uri="{FF2B5EF4-FFF2-40B4-BE49-F238E27FC236}">
                <a16:creationId xmlns:a16="http://schemas.microsoft.com/office/drawing/2014/main" id="{23DE8C1E-9B4F-C07A-76FD-E01CE89DB5F7}"/>
              </a:ext>
            </a:extLst>
          </p:cNvPr>
          <p:cNvPicPr preferRelativeResize="0"/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20" b="55592"/>
          <a:stretch/>
        </p:blipFill>
        <p:spPr>
          <a:xfrm>
            <a:off x="13920626" y="1197445"/>
            <a:ext cx="3163216" cy="192743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859D3A9-F462-57C0-1B99-89822E9DB0F4}"/>
              </a:ext>
            </a:extLst>
          </p:cNvPr>
          <p:cNvSpPr txBox="1"/>
          <p:nvPr/>
        </p:nvSpPr>
        <p:spPr>
          <a:xfrm>
            <a:off x="13860043" y="3124876"/>
            <a:ext cx="3075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EggMoney</a:t>
            </a:r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+</a:t>
            </a:r>
            <a:endParaRPr lang="ko-KR" altLang="en-US" sz="2800" dirty="0">
              <a:solidFill>
                <a:schemeClr val="bg1">
                  <a:alpha val="2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70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6AE4D68-9488-56AE-84BA-4996D5E5C14A}"/>
              </a:ext>
            </a:extLst>
          </p:cNvPr>
          <p:cNvGrpSpPr/>
          <p:nvPr/>
        </p:nvGrpSpPr>
        <p:grpSpPr>
          <a:xfrm>
            <a:off x="7069862" y="3886200"/>
            <a:ext cx="4403884" cy="2514600"/>
            <a:chOff x="1417320" y="1478280"/>
            <a:chExt cx="4403884" cy="2514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B3313F-49AA-A584-22E7-FDA64AE95226}"/>
                </a:ext>
              </a:extLst>
            </p:cNvPr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01ED073-2843-28AD-5CB4-E0387D5886BF}"/>
                </a:ext>
              </a:extLst>
            </p:cNvPr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7C234F-60F8-54C1-C214-E5CB2F852AF0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rgbClr val="FFCC0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E7236E3-7D10-4CC0-D283-ABC487D67081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6683F7-FD98-2795-FAD7-689D8D7C8CDD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6F9A14-A930-CF21-2073-22C8C3802660}"/>
              </a:ext>
            </a:extLst>
          </p:cNvPr>
          <p:cNvGrpSpPr/>
          <p:nvPr/>
        </p:nvGrpSpPr>
        <p:grpSpPr>
          <a:xfrm>
            <a:off x="1393949" y="5014824"/>
            <a:ext cx="4403884" cy="2514600"/>
            <a:chOff x="1393949" y="5014824"/>
            <a:chExt cx="4403884" cy="251460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429892-E43D-B6BA-D09E-9BC863A65068}"/>
                </a:ext>
              </a:extLst>
            </p:cNvPr>
            <p:cNvSpPr/>
            <p:nvPr/>
          </p:nvSpPr>
          <p:spPr>
            <a:xfrm>
              <a:off x="1393949" y="5014824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08D058F-CA6C-2184-B8C9-4495E3DBCC83}"/>
                </a:ext>
              </a:extLst>
            </p:cNvPr>
            <p:cNvGrpSpPr/>
            <p:nvPr/>
          </p:nvGrpSpPr>
          <p:grpSpPr>
            <a:xfrm>
              <a:off x="1683033" y="5299265"/>
              <a:ext cx="4114800" cy="2006678"/>
              <a:chOff x="1706404" y="1628541"/>
              <a:chExt cx="4114800" cy="200667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325D78-E7EF-17D3-43F1-650760FF8D61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C27301C-A8A4-A370-F1D5-83A2C7416EA6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B858C0-67CE-4E8D-2B47-4B181E60DE1A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2BB203D-4CFC-DC3E-6673-4C387EC49DD7}"/>
              </a:ext>
            </a:extLst>
          </p:cNvPr>
          <p:cNvSpPr/>
          <p:nvPr/>
        </p:nvSpPr>
        <p:spPr>
          <a:xfrm>
            <a:off x="12801878" y="5038270"/>
            <a:ext cx="4281964" cy="25146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0F5BC78-081C-0230-A22A-24ACD1658070}"/>
              </a:ext>
            </a:extLst>
          </p:cNvPr>
          <p:cNvGrpSpPr/>
          <p:nvPr/>
        </p:nvGrpSpPr>
        <p:grpSpPr>
          <a:xfrm>
            <a:off x="13090962" y="5322711"/>
            <a:ext cx="4114800" cy="2006678"/>
            <a:chOff x="1706404" y="1628541"/>
            <a:chExt cx="4114800" cy="200667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6F9089-60D3-428D-4BEA-7C9A2FBDA8F5}"/>
                </a:ext>
              </a:extLst>
            </p:cNvPr>
            <p:cNvSpPr txBox="1"/>
            <p:nvPr/>
          </p:nvSpPr>
          <p:spPr>
            <a:xfrm>
              <a:off x="1706404" y="1628541"/>
              <a:ext cx="4114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</a:p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1F738A3-77FE-B3AF-6CD3-D2A9AF4F5B66}"/>
                </a:ext>
              </a:extLst>
            </p:cNvPr>
            <p:cNvSpPr/>
            <p:nvPr/>
          </p:nvSpPr>
          <p:spPr>
            <a:xfrm>
              <a:off x="1824298" y="3028608"/>
              <a:ext cx="3726611" cy="9564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3B6CEC-9C23-CCB6-F657-DF498E4032CB}"/>
                </a:ext>
              </a:extLst>
            </p:cNvPr>
            <p:cNvSpPr txBox="1"/>
            <p:nvPr/>
          </p:nvSpPr>
          <p:spPr>
            <a:xfrm>
              <a:off x="1706404" y="3265887"/>
              <a:ext cx="3349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배경과 거시경제 이론</a:t>
              </a: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188B0C-87D7-FF9C-DC6A-25FDB8F43938}"/>
              </a:ext>
            </a:extLst>
          </p:cNvPr>
          <p:cNvCxnSpPr>
            <a:cxnSpLocks/>
          </p:cNvCxnSpPr>
          <p:nvPr/>
        </p:nvCxnSpPr>
        <p:spPr>
          <a:xfrm>
            <a:off x="3558302" y="3965019"/>
            <a:ext cx="7858" cy="85344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40BA888-052F-07E6-3932-174F62F75D2A}"/>
              </a:ext>
            </a:extLst>
          </p:cNvPr>
          <p:cNvCxnSpPr>
            <a:cxnSpLocks/>
          </p:cNvCxnSpPr>
          <p:nvPr/>
        </p:nvCxnSpPr>
        <p:spPr>
          <a:xfrm flipV="1">
            <a:off x="5699284" y="5508206"/>
            <a:ext cx="960596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A2D763-3839-78CA-F949-4D640C4C64BF}"/>
              </a:ext>
            </a:extLst>
          </p:cNvPr>
          <p:cNvGrpSpPr/>
          <p:nvPr/>
        </p:nvGrpSpPr>
        <p:grpSpPr>
          <a:xfrm>
            <a:off x="1393949" y="1459795"/>
            <a:ext cx="4403884" cy="2514600"/>
            <a:chOff x="1417320" y="5041940"/>
            <a:chExt cx="4403884" cy="25146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DE2FD7-6D3A-ACE8-F74B-284387FF60DF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58BCB7C-4B4A-8895-525B-9B7A7EBD2840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446DD1-ECD9-9444-1915-2BA9A54C24F3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88888E0-6DB0-28B7-EE60-90AB5E46FC88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579C1C-7A85-1C9A-C38F-C66A6E37CF2E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F7FEB6C3-3039-1EE5-4C1F-AAC0E2CA69A0}"/>
              </a:ext>
            </a:extLst>
          </p:cNvPr>
          <p:cNvSpPr/>
          <p:nvPr/>
        </p:nvSpPr>
        <p:spPr>
          <a:xfrm>
            <a:off x="5966655" y="7343089"/>
            <a:ext cx="1906097" cy="1906097"/>
          </a:xfrm>
          <a:prstGeom prst="flowChartConnector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249BA5-DC17-9FA7-3C4C-842103FCAFEE}"/>
              </a:ext>
            </a:extLst>
          </p:cNvPr>
          <p:cNvSpPr txBox="1"/>
          <p:nvPr/>
        </p:nvSpPr>
        <p:spPr>
          <a:xfrm>
            <a:off x="5552307" y="7819083"/>
            <a:ext cx="2734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FFFF">
                    <a:alpha val="40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투자</a:t>
            </a:r>
            <a:endParaRPr lang="en-US" altLang="ko-KR" sz="2800" dirty="0">
              <a:solidFill>
                <a:srgbClr val="FFFFFF">
                  <a:alpha val="40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FFFFFF">
                    <a:alpha val="40000"/>
                  </a:srgb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전략팀</a:t>
            </a:r>
            <a:endParaRPr lang="ko-KR" altLang="en-US" sz="2800" dirty="0">
              <a:solidFill>
                <a:srgbClr val="FFFFFF">
                  <a:alpha val="40000"/>
                </a:srgb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1808A4F-C332-1058-ABC0-3987998CEF9A}"/>
              </a:ext>
            </a:extLst>
          </p:cNvPr>
          <p:cNvCxnSpPr>
            <a:cxnSpLocks/>
          </p:cNvCxnSpPr>
          <p:nvPr/>
        </p:nvCxnSpPr>
        <p:spPr>
          <a:xfrm>
            <a:off x="9794288" y="6685241"/>
            <a:ext cx="549507" cy="629255"/>
          </a:xfrm>
          <a:prstGeom prst="straightConnector1">
            <a:avLst/>
          </a:prstGeom>
          <a:ln w="50800">
            <a:solidFill>
              <a:schemeClr val="accent6"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B3F60733-5384-3A46-3045-73DA2B17F96B}"/>
              </a:ext>
            </a:extLst>
          </p:cNvPr>
          <p:cNvSpPr/>
          <p:nvPr/>
        </p:nvSpPr>
        <p:spPr>
          <a:xfrm>
            <a:off x="10218944" y="7343089"/>
            <a:ext cx="1906097" cy="1906097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8969B4-F0A5-8F02-95D2-E3923F8CB573}"/>
              </a:ext>
            </a:extLst>
          </p:cNvPr>
          <p:cNvSpPr txBox="1"/>
          <p:nvPr/>
        </p:nvSpPr>
        <p:spPr>
          <a:xfrm>
            <a:off x="9815040" y="8034526"/>
            <a:ext cx="273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accent6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주식팀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A39E549-471F-6F59-F031-667DD0861875}"/>
              </a:ext>
            </a:extLst>
          </p:cNvPr>
          <p:cNvCxnSpPr>
            <a:cxnSpLocks/>
          </p:cNvCxnSpPr>
          <p:nvPr/>
        </p:nvCxnSpPr>
        <p:spPr>
          <a:xfrm>
            <a:off x="11582400" y="5508206"/>
            <a:ext cx="997912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D2158AD-68C5-76A2-F1CA-34BF93F8CC8F}"/>
              </a:ext>
            </a:extLst>
          </p:cNvPr>
          <p:cNvCxnSpPr>
            <a:cxnSpLocks/>
          </p:cNvCxnSpPr>
          <p:nvPr/>
        </p:nvCxnSpPr>
        <p:spPr>
          <a:xfrm flipV="1">
            <a:off x="14942860" y="4159409"/>
            <a:ext cx="278" cy="853192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6F527A-879F-DEE9-AC67-242BE2A45E81}"/>
              </a:ext>
            </a:extLst>
          </p:cNvPr>
          <p:cNvSpPr/>
          <p:nvPr/>
        </p:nvSpPr>
        <p:spPr>
          <a:xfrm>
            <a:off x="12801878" y="1450419"/>
            <a:ext cx="4281964" cy="25146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Google Shape;394;p23">
            <a:extLst>
              <a:ext uri="{FF2B5EF4-FFF2-40B4-BE49-F238E27FC236}">
                <a16:creationId xmlns:a16="http://schemas.microsoft.com/office/drawing/2014/main" id="{C70B870D-38F7-3325-C2E0-C293E7BC3ACF}"/>
              </a:ext>
            </a:extLst>
          </p:cNvPr>
          <p:cNvPicPr preferRelativeResize="0"/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20" b="55592"/>
          <a:stretch/>
        </p:blipFill>
        <p:spPr>
          <a:xfrm>
            <a:off x="13920626" y="1197445"/>
            <a:ext cx="3163216" cy="192743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9055690-A2FD-EA2A-0050-01436D14AAC2}"/>
              </a:ext>
            </a:extLst>
          </p:cNvPr>
          <p:cNvSpPr txBox="1"/>
          <p:nvPr/>
        </p:nvSpPr>
        <p:spPr>
          <a:xfrm>
            <a:off x="13860043" y="3124876"/>
            <a:ext cx="3075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EggMoney</a:t>
            </a:r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+</a:t>
            </a:r>
            <a:endParaRPr lang="ko-KR" altLang="en-US" sz="2800" dirty="0">
              <a:solidFill>
                <a:schemeClr val="bg1">
                  <a:alpha val="2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막힌 원호 61">
            <a:extLst>
              <a:ext uri="{FF2B5EF4-FFF2-40B4-BE49-F238E27FC236}">
                <a16:creationId xmlns:a16="http://schemas.microsoft.com/office/drawing/2014/main" id="{DAD243A1-6DE9-6588-32BF-AA62C4427020}"/>
              </a:ext>
            </a:extLst>
          </p:cNvPr>
          <p:cNvSpPr/>
          <p:nvPr/>
        </p:nvSpPr>
        <p:spPr>
          <a:xfrm rot="8408922">
            <a:off x="-1150107" y="-1983075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7F823680-A11D-62F2-15E7-67D356294D85}"/>
              </a:ext>
            </a:extLst>
          </p:cNvPr>
          <p:cNvSpPr/>
          <p:nvPr/>
        </p:nvSpPr>
        <p:spPr>
          <a:xfrm>
            <a:off x="673015" y="2544816"/>
            <a:ext cx="5754369" cy="69431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r="198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6D6B6038-F947-7329-37C7-2601210A7235}"/>
              </a:ext>
            </a:extLst>
          </p:cNvPr>
          <p:cNvSpPr/>
          <p:nvPr/>
        </p:nvSpPr>
        <p:spPr>
          <a:xfrm>
            <a:off x="6820503" y="2556955"/>
            <a:ext cx="10781436" cy="69431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27000" sx="101000" sy="101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223B3E9-21F4-8225-5115-CC9A2E5DE2C5}"/>
              </a:ext>
            </a:extLst>
          </p:cNvPr>
          <p:cNvSpPr/>
          <p:nvPr/>
        </p:nvSpPr>
        <p:spPr>
          <a:xfrm>
            <a:off x="673016" y="2533656"/>
            <a:ext cx="5754369" cy="694314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127000" dir="198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8B23AE6-FA91-514E-F4AE-AF693E901699}"/>
              </a:ext>
            </a:extLst>
          </p:cNvPr>
          <p:cNvSpPr/>
          <p:nvPr/>
        </p:nvSpPr>
        <p:spPr>
          <a:xfrm>
            <a:off x="670409" y="2531649"/>
            <a:ext cx="5754369" cy="694314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3ED0A565-A381-B083-3888-76337B1C0420}"/>
              </a:ext>
            </a:extLst>
          </p:cNvPr>
          <p:cNvSpPr/>
          <p:nvPr/>
        </p:nvSpPr>
        <p:spPr>
          <a:xfrm>
            <a:off x="664989" y="2531685"/>
            <a:ext cx="5754369" cy="694314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87ADBAD-1191-8DBF-E96E-3CE00BCDDF35}"/>
              </a:ext>
            </a:extLst>
          </p:cNvPr>
          <p:cNvSpPr/>
          <p:nvPr/>
        </p:nvSpPr>
        <p:spPr>
          <a:xfrm>
            <a:off x="2357528" y="2184855"/>
            <a:ext cx="2370932" cy="69223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93" y="1183117"/>
            <a:ext cx="6994776" cy="22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937" y="497309"/>
            <a:ext cx="581843" cy="6026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Google Shape;123;p3"/>
          <p:cNvSpPr txBox="1"/>
          <p:nvPr/>
        </p:nvSpPr>
        <p:spPr>
          <a:xfrm>
            <a:off x="1724192" y="466848"/>
            <a:ext cx="594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Montserrat ExtraBold" pitchFamily="2" charset="0"/>
              </a:rPr>
              <a:t>TEAM</a:t>
            </a:r>
            <a:r>
              <a:rPr lang="ko-KR" altLang="en-US" sz="4000" dirty="0">
                <a:solidFill>
                  <a:schemeClr val="dk1"/>
                </a:solidFill>
                <a:latin typeface="Montserrat ExtraBold" pitchFamily="2" charset="0"/>
              </a:rPr>
              <a:t> </a:t>
            </a:r>
            <a:r>
              <a:rPr lang="en-US" altLang="ko-KR" sz="4000" dirty="0">
                <a:solidFill>
                  <a:schemeClr val="dk1"/>
                </a:solidFill>
                <a:latin typeface="Montserrat ExtraBold" pitchFamily="2" charset="0"/>
              </a:rPr>
              <a:t>INTRODUCING</a:t>
            </a:r>
            <a:endParaRPr dirty="0">
              <a:latin typeface="Montserrat ExtraBold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E7D8C7-D595-B092-04CF-C0A90A5677CE}"/>
              </a:ext>
            </a:extLst>
          </p:cNvPr>
          <p:cNvSpPr txBox="1"/>
          <p:nvPr/>
        </p:nvSpPr>
        <p:spPr>
          <a:xfrm>
            <a:off x="2664529" y="1732180"/>
            <a:ext cx="1771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투자전략 팀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F6D6F8-525C-E6AF-57C5-A569A69381DD}"/>
              </a:ext>
            </a:extLst>
          </p:cNvPr>
          <p:cNvSpPr txBox="1"/>
          <p:nvPr/>
        </p:nvSpPr>
        <p:spPr>
          <a:xfrm>
            <a:off x="11336310" y="1717655"/>
            <a:ext cx="1771341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주식분석 팀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19068CAC-B341-EAC6-00B1-4123F135AC85}"/>
              </a:ext>
            </a:extLst>
          </p:cNvPr>
          <p:cNvSpPr/>
          <p:nvPr/>
        </p:nvSpPr>
        <p:spPr>
          <a:xfrm>
            <a:off x="11025755" y="2179320"/>
            <a:ext cx="2370932" cy="692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Google Shape;100;p2">
            <a:extLst>
              <a:ext uri="{FF2B5EF4-FFF2-40B4-BE49-F238E27FC236}">
                <a16:creationId xmlns:a16="http://schemas.microsoft.com/office/drawing/2014/main" id="{71D121CD-AF0C-3BCC-8F04-8D3258DB265A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07" name="Google Shape;101;p2">
              <a:extLst>
                <a:ext uri="{FF2B5EF4-FFF2-40B4-BE49-F238E27FC236}">
                  <a16:creationId xmlns:a16="http://schemas.microsoft.com/office/drawing/2014/main" id="{E119A212-538A-9411-4B13-F4E9A0D7BC6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2;p2">
              <a:extLst>
                <a:ext uri="{FF2B5EF4-FFF2-40B4-BE49-F238E27FC236}">
                  <a16:creationId xmlns:a16="http://schemas.microsoft.com/office/drawing/2014/main" id="{07087F5F-E051-78F3-9450-E2B98CB6420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3;p2">
            <a:extLst>
              <a:ext uri="{FF2B5EF4-FFF2-40B4-BE49-F238E27FC236}">
                <a16:creationId xmlns:a16="http://schemas.microsoft.com/office/drawing/2014/main" id="{92D9FEB8-7698-0D68-FA2C-48E362BDD53D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F842CCD-DF1D-3C2A-5F41-A44DE8A0A127}"/>
              </a:ext>
            </a:extLst>
          </p:cNvPr>
          <p:cNvSpPr/>
          <p:nvPr/>
        </p:nvSpPr>
        <p:spPr>
          <a:xfrm>
            <a:off x="6831263" y="2544816"/>
            <a:ext cx="10781436" cy="6943148"/>
          </a:xfrm>
          <a:prstGeom prst="roundRect">
            <a:avLst/>
          </a:prstGeom>
          <a:solidFill>
            <a:srgbClr val="F68D36"/>
          </a:solidFill>
          <a:ln>
            <a:noFill/>
          </a:ln>
          <a:effectLst>
            <a:outerShdw blurRad="127000" sx="101000" sy="101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E54F043-570D-CD24-7C60-A6A39BE2FA39}"/>
              </a:ext>
            </a:extLst>
          </p:cNvPr>
          <p:cNvGrpSpPr/>
          <p:nvPr/>
        </p:nvGrpSpPr>
        <p:grpSpPr>
          <a:xfrm>
            <a:off x="7071898" y="3019868"/>
            <a:ext cx="10338198" cy="4270269"/>
            <a:chOff x="7071898" y="3019868"/>
            <a:chExt cx="10338198" cy="42702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2A1403-4CCE-0E40-4489-79FA4095B374}"/>
                </a:ext>
              </a:extLst>
            </p:cNvPr>
            <p:cNvSpPr txBox="1"/>
            <p:nvPr/>
          </p:nvSpPr>
          <p:spPr>
            <a:xfrm>
              <a:off x="7610091" y="6165276"/>
              <a:ext cx="1131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허강호</a:t>
              </a:r>
              <a:endParaRPr lang="ko-KR" altLang="en-US" sz="1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D62D8DB4-B87F-62D7-900B-9FF8FFCA8006}"/>
                </a:ext>
              </a:extLst>
            </p:cNvPr>
            <p:cNvGrpSpPr/>
            <p:nvPr/>
          </p:nvGrpSpPr>
          <p:grpSpPr>
            <a:xfrm>
              <a:off x="7071898" y="3131772"/>
              <a:ext cx="2475229" cy="2526815"/>
              <a:chOff x="3622592" y="2929160"/>
              <a:chExt cx="2475229" cy="2526815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6EFDA43C-8CD9-4404-017A-0B39711469FD}"/>
                  </a:ext>
                </a:extLst>
              </p:cNvPr>
              <p:cNvSpPr/>
              <p:nvPr/>
            </p:nvSpPr>
            <p:spPr>
              <a:xfrm>
                <a:off x="3622592" y="2929160"/>
                <a:ext cx="2475229" cy="25268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B78A6D4F-5E33-D493-158F-0BD29797D2C8}"/>
                  </a:ext>
                </a:extLst>
              </p:cNvPr>
              <p:cNvSpPr/>
              <p:nvPr/>
            </p:nvSpPr>
            <p:spPr>
              <a:xfrm>
                <a:off x="3697100" y="2975601"/>
                <a:ext cx="2321206" cy="24321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1" name="Google Shape;121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72149" y="3243030"/>
              <a:ext cx="2086892" cy="20886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D1CDB1B-7263-55D6-EDE2-A7F474A3297F}"/>
                </a:ext>
              </a:extLst>
            </p:cNvPr>
            <p:cNvGrpSpPr/>
            <p:nvPr/>
          </p:nvGrpSpPr>
          <p:grpSpPr>
            <a:xfrm>
              <a:off x="9653764" y="3130856"/>
              <a:ext cx="2475229" cy="2526815"/>
              <a:chOff x="3622592" y="2929160"/>
              <a:chExt cx="2475229" cy="2526815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651D5E86-8E7B-BC4D-E03F-CDE81966F63D}"/>
                  </a:ext>
                </a:extLst>
              </p:cNvPr>
              <p:cNvSpPr/>
              <p:nvPr/>
            </p:nvSpPr>
            <p:spPr>
              <a:xfrm>
                <a:off x="3622592" y="2929160"/>
                <a:ext cx="2475229" cy="25268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DC0BBA7-58C8-9273-3DC4-8BB83015823B}"/>
                  </a:ext>
                </a:extLst>
              </p:cNvPr>
              <p:cNvSpPr/>
              <p:nvPr/>
            </p:nvSpPr>
            <p:spPr>
              <a:xfrm>
                <a:off x="3697100" y="2975601"/>
                <a:ext cx="2321206" cy="24321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88FFE2E-4429-E44F-6D2D-1EB288BC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965" b="99119" l="9692" r="89868">
                          <a14:foregroundMark x1="53304" y1="7048" x2="53304" y2="7048"/>
                          <a14:foregroundMark x1="50661" y1="3965" x2="50661" y2="3965"/>
                          <a14:foregroundMark x1="64317" y1="95154" x2="64317" y2="95154"/>
                          <a14:foregroundMark x1="75330" y1="99119" x2="75330" y2="991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56024" y="3301511"/>
              <a:ext cx="2060073" cy="2060073"/>
            </a:xfrm>
            <a:prstGeom prst="rect">
              <a:avLst/>
            </a:prstGeom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264C590-3FA0-BBB1-630D-CD3A526E8760}"/>
                </a:ext>
              </a:extLst>
            </p:cNvPr>
            <p:cNvGrpSpPr/>
            <p:nvPr/>
          </p:nvGrpSpPr>
          <p:grpSpPr>
            <a:xfrm>
              <a:off x="12316181" y="3068139"/>
              <a:ext cx="2475229" cy="2526815"/>
              <a:chOff x="3622592" y="2929160"/>
              <a:chExt cx="2475229" cy="2526815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384494B3-5AD1-64B5-2936-20DF47C56EC8}"/>
                  </a:ext>
                </a:extLst>
              </p:cNvPr>
              <p:cNvSpPr/>
              <p:nvPr/>
            </p:nvSpPr>
            <p:spPr>
              <a:xfrm>
                <a:off x="3622592" y="2929160"/>
                <a:ext cx="2475229" cy="25268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9C6AF933-B16B-E692-EE5E-E93FE68FB4FB}"/>
                  </a:ext>
                </a:extLst>
              </p:cNvPr>
              <p:cNvSpPr/>
              <p:nvPr/>
            </p:nvSpPr>
            <p:spPr>
              <a:xfrm>
                <a:off x="3697100" y="2975601"/>
                <a:ext cx="2321206" cy="24321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C007021-D108-4065-5790-24FFCB28B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019" b="96759" l="8796" r="89815">
                          <a14:foregroundMark x1="49537" y1="6019" x2="49537" y2="6019"/>
                          <a14:foregroundMark x1="38426" y1="6481" x2="38426" y2="6481"/>
                          <a14:foregroundMark x1="21296" y1="95370" x2="21296" y2="95370"/>
                          <a14:foregroundMark x1="49074" y1="96759" x2="49074" y2="967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18583" y="3272935"/>
              <a:ext cx="2060073" cy="2060073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E780524-5248-E413-2680-566A18EFC1E0}"/>
                </a:ext>
              </a:extLst>
            </p:cNvPr>
            <p:cNvGrpSpPr/>
            <p:nvPr/>
          </p:nvGrpSpPr>
          <p:grpSpPr>
            <a:xfrm>
              <a:off x="14934867" y="3019868"/>
              <a:ext cx="2475229" cy="2526815"/>
              <a:chOff x="3622592" y="2929160"/>
              <a:chExt cx="2475229" cy="2526815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E23D78A5-C018-6F4D-AAFB-C8F5F81DC53D}"/>
                  </a:ext>
                </a:extLst>
              </p:cNvPr>
              <p:cNvSpPr/>
              <p:nvPr/>
            </p:nvSpPr>
            <p:spPr>
              <a:xfrm>
                <a:off x="3622592" y="2929160"/>
                <a:ext cx="2475229" cy="25268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993AD98A-DB17-9580-3DE9-30FE71A1E07A}"/>
                  </a:ext>
                </a:extLst>
              </p:cNvPr>
              <p:cNvSpPr/>
              <p:nvPr/>
            </p:nvSpPr>
            <p:spPr>
              <a:xfrm>
                <a:off x="3697100" y="2975601"/>
                <a:ext cx="2321206" cy="24321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6" name="Google Shape;116;p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5086057" y="3171666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B9A41B5-D8F8-BCE3-B154-0B3118DC7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29637" y="6176248"/>
              <a:ext cx="410386" cy="337769"/>
            </a:xfrm>
            <a:prstGeom prst="rect">
              <a:avLst/>
            </a:prstGeom>
          </p:spPr>
        </p:pic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1838230D-3315-AC1A-CD88-61FA145D2E8D}"/>
                </a:ext>
              </a:extLst>
            </p:cNvPr>
            <p:cNvCxnSpPr>
              <a:cxnSpLocks/>
            </p:cNvCxnSpPr>
            <p:nvPr/>
          </p:nvCxnSpPr>
          <p:spPr>
            <a:xfrm>
              <a:off x="7146406" y="5801343"/>
              <a:ext cx="10099651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927D1E7-5305-CFF5-E91E-6ADCD96B0FF8}"/>
                </a:ext>
              </a:extLst>
            </p:cNvPr>
            <p:cNvSpPr txBox="1"/>
            <p:nvPr/>
          </p:nvSpPr>
          <p:spPr>
            <a:xfrm>
              <a:off x="10320275" y="6174641"/>
              <a:ext cx="1131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박홍정</a:t>
              </a:r>
              <a:endParaRPr lang="ko-KR" altLang="en-US" sz="1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708F4AF-B1C0-D947-61CD-F7F5562C7530}"/>
                </a:ext>
              </a:extLst>
            </p:cNvPr>
            <p:cNvSpPr txBox="1"/>
            <p:nvPr/>
          </p:nvSpPr>
          <p:spPr>
            <a:xfrm>
              <a:off x="12982834" y="6145077"/>
              <a:ext cx="1131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이승희</a:t>
              </a:r>
              <a:endParaRPr lang="ko-KR" altLang="en-US" sz="1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3E369BC-A803-676B-BC12-B748896CC5DE}"/>
                </a:ext>
              </a:extLst>
            </p:cNvPr>
            <p:cNvSpPr txBox="1"/>
            <p:nvPr/>
          </p:nvSpPr>
          <p:spPr>
            <a:xfrm>
              <a:off x="15606696" y="6145077"/>
              <a:ext cx="1131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김민형</a:t>
              </a:r>
              <a:endParaRPr lang="ko-KR" altLang="en-US" sz="18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4268E90-7EC4-4E7B-A5CE-5C74F8846FB0}"/>
                </a:ext>
              </a:extLst>
            </p:cNvPr>
            <p:cNvSpPr txBox="1"/>
            <p:nvPr/>
          </p:nvSpPr>
          <p:spPr>
            <a:xfrm>
              <a:off x="7197387" y="6901569"/>
              <a:ext cx="2658637" cy="38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팀장</a:t>
              </a:r>
              <a:r>
                <a:rPr lang="en-US" altLang="ko-KR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총괄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6B8C91C-6D52-F9CC-86A1-0D51FFFE2A66}"/>
              </a:ext>
            </a:extLst>
          </p:cNvPr>
          <p:cNvGrpSpPr/>
          <p:nvPr/>
        </p:nvGrpSpPr>
        <p:grpSpPr>
          <a:xfrm>
            <a:off x="3659273" y="3144949"/>
            <a:ext cx="2475229" cy="2526815"/>
            <a:chOff x="3622592" y="2929160"/>
            <a:chExt cx="2475229" cy="2526815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6CAA5FC-852B-912F-3BB7-34E8E627B717}"/>
                </a:ext>
              </a:extLst>
            </p:cNvPr>
            <p:cNvSpPr/>
            <p:nvPr/>
          </p:nvSpPr>
          <p:spPr>
            <a:xfrm>
              <a:off x="3622592" y="2929160"/>
              <a:ext cx="2475229" cy="2526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00535AD-A51C-3B38-D282-250010CC9DED}"/>
                </a:ext>
              </a:extLst>
            </p:cNvPr>
            <p:cNvSpPr/>
            <p:nvPr/>
          </p:nvSpPr>
          <p:spPr>
            <a:xfrm>
              <a:off x="3697100" y="2975601"/>
              <a:ext cx="2321206" cy="2432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EB9831-D8E3-ACC8-0265-DB60F5AD5F86}"/>
              </a:ext>
            </a:extLst>
          </p:cNvPr>
          <p:cNvSpPr txBox="1"/>
          <p:nvPr/>
        </p:nvSpPr>
        <p:spPr>
          <a:xfrm>
            <a:off x="1350875" y="6248477"/>
            <a:ext cx="113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최상현</a:t>
            </a:r>
            <a:endParaRPr lang="ko-KR" altLang="en-US" sz="1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AA32E-D001-D57A-BDD1-E0D6727A071F}"/>
              </a:ext>
            </a:extLst>
          </p:cNvPr>
          <p:cNvSpPr txBox="1"/>
          <p:nvPr/>
        </p:nvSpPr>
        <p:spPr>
          <a:xfrm>
            <a:off x="4373746" y="6248477"/>
            <a:ext cx="113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우승우</a:t>
            </a:r>
            <a:endParaRPr lang="ko-KR" altLang="en-US" sz="18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2C4360-8764-26B7-2BCF-1C700E7495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6308" y="6201143"/>
            <a:ext cx="504490" cy="44171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4FD5DC9-346F-1331-DF46-1A11F7D3BE96}"/>
              </a:ext>
            </a:extLst>
          </p:cNvPr>
          <p:cNvCxnSpPr>
            <a:cxnSpLocks/>
          </p:cNvCxnSpPr>
          <p:nvPr/>
        </p:nvCxnSpPr>
        <p:spPr>
          <a:xfrm>
            <a:off x="1127575" y="5808344"/>
            <a:ext cx="479183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46BD764-E2B4-3132-839C-5DD3E2387C55}"/>
              </a:ext>
            </a:extLst>
          </p:cNvPr>
          <p:cNvGrpSpPr/>
          <p:nvPr/>
        </p:nvGrpSpPr>
        <p:grpSpPr>
          <a:xfrm>
            <a:off x="970024" y="3085331"/>
            <a:ext cx="2475229" cy="2526815"/>
            <a:chOff x="3622592" y="2929160"/>
            <a:chExt cx="2475229" cy="252681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EFC319D-6358-7DD6-817F-6D1FC227FD65}"/>
                </a:ext>
              </a:extLst>
            </p:cNvPr>
            <p:cNvSpPr/>
            <p:nvPr/>
          </p:nvSpPr>
          <p:spPr>
            <a:xfrm>
              <a:off x="3622592" y="2929160"/>
              <a:ext cx="2475229" cy="2526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D490955-B88F-E111-B034-67859C1F7CFA}"/>
                </a:ext>
              </a:extLst>
            </p:cNvPr>
            <p:cNvSpPr/>
            <p:nvPr/>
          </p:nvSpPr>
          <p:spPr>
            <a:xfrm>
              <a:off x="3697100" y="2975601"/>
              <a:ext cx="2321206" cy="24321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025E18D-B0B8-AB1B-A220-96817D478F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1094" y="6028529"/>
            <a:ext cx="374917" cy="37491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76B349DE-2FE3-A2B9-A353-B068840DD715}"/>
              </a:ext>
            </a:extLst>
          </p:cNvPr>
          <p:cNvSpPr txBox="1"/>
          <p:nvPr/>
        </p:nvSpPr>
        <p:spPr>
          <a:xfrm>
            <a:off x="1090656" y="6930359"/>
            <a:ext cx="245436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총괄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A88DE15-E0E6-DE5B-F346-01D2D999F8CA}"/>
              </a:ext>
            </a:extLst>
          </p:cNvPr>
          <p:cNvSpPr txBox="1"/>
          <p:nvPr/>
        </p:nvSpPr>
        <p:spPr>
          <a:xfrm>
            <a:off x="3916493" y="6930568"/>
            <a:ext cx="2454365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백테스팅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가중치 저장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거시 경제 시그널 분석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ETF 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대체 투자 자산 분석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채권 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LSTM </a:t>
            </a: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모델링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레이아웃 제작</a:t>
            </a:r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8580" y="3143119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E0E9C68-1182-525C-B3D5-0431973681C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346" b="27901" l="1108" r="11603">
                        <a14:foregroundMark x1="8755" y1="26790" x2="8755" y2="26790"/>
                        <a14:foregroundMark x1="6646" y1="27284" x2="6646" y2="27284"/>
                        <a14:foregroundMark x1="6171" y1="2346" x2="6171" y2="2346"/>
                        <a14:foregroundMark x1="8175" y1="25926" x2="8175" y2="25926"/>
                        <a14:foregroundMark x1="7173" y1="27654" x2="7173" y2="27654"/>
                        <a14:foregroundMark x1="2110" y1="27160" x2="2110" y2="27160"/>
                        <a14:foregroundMark x1="11603" y1="27901" x2="11603" y2="27901"/>
                        <a14:foregroundMark x1="1741" y1="27407" x2="1741" y2="27407"/>
                      </a14:backgroundRemoval>
                    </a14:imgEffect>
                  </a14:imgLayer>
                </a14:imgProps>
              </a:ext>
            </a:extLst>
          </a:blip>
          <a:srcRect l="1601" r="89730" b="72125"/>
          <a:stretch/>
        </p:blipFill>
        <p:spPr>
          <a:xfrm>
            <a:off x="1429845" y="3213799"/>
            <a:ext cx="1510892" cy="2075692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25A75400-1D3A-7133-7493-746634F43112}"/>
              </a:ext>
            </a:extLst>
          </p:cNvPr>
          <p:cNvSpPr txBox="1"/>
          <p:nvPr/>
        </p:nvSpPr>
        <p:spPr>
          <a:xfrm>
            <a:off x="9805224" y="6901569"/>
            <a:ext cx="2658637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재무제표 데이터 수집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재무비율 기준선정 및 정리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코스피 종목선정 함수가공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포트폴리오 수익률 함수 가공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코스피분기 종목선정 함수 가공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B9D045E-120D-F416-660E-DF0DD13AC677}"/>
              </a:ext>
            </a:extLst>
          </p:cNvPr>
          <p:cNvSpPr txBox="1"/>
          <p:nvPr/>
        </p:nvSpPr>
        <p:spPr>
          <a:xfrm>
            <a:off x="12464576" y="6901569"/>
            <a:ext cx="2658637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재무제표 데이터 수집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재무비율 기준선정 및 정리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코스피 종목선정 함수가공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포트폴리오 수익률 함수 가공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코스피분기 종목선정 함수 가공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86D2860-2128-197E-99E5-BECCD482853D}"/>
              </a:ext>
            </a:extLst>
          </p:cNvPr>
          <p:cNvSpPr txBox="1"/>
          <p:nvPr/>
        </p:nvSpPr>
        <p:spPr>
          <a:xfrm>
            <a:off x="15035257" y="6904958"/>
            <a:ext cx="2658637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재무제표 데이터 수집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재무비율 기준선정 및 정리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코스피 종목선정 함수가공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포트폴리오 수익률 함수 가공</a:t>
            </a:r>
            <a:endParaRPr lang="en-US" altLang="ko-KR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코스피분기 종목선정 함수 가공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0" grpId="0" animBg="1"/>
      <p:bldP spid="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4A429892-E43D-B6BA-D09E-9BC863A65068}"/>
              </a:ext>
            </a:extLst>
          </p:cNvPr>
          <p:cNvSpPr/>
          <p:nvPr/>
        </p:nvSpPr>
        <p:spPr>
          <a:xfrm>
            <a:off x="1393949" y="5014824"/>
            <a:ext cx="4281964" cy="25146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08D058F-CA6C-2184-B8C9-4495E3DBCC83}"/>
              </a:ext>
            </a:extLst>
          </p:cNvPr>
          <p:cNvGrpSpPr/>
          <p:nvPr/>
        </p:nvGrpSpPr>
        <p:grpSpPr>
          <a:xfrm>
            <a:off x="1683033" y="5299265"/>
            <a:ext cx="4114800" cy="2006678"/>
            <a:chOff x="1706404" y="1628541"/>
            <a:chExt cx="4114800" cy="200667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325D78-E7EF-17D3-43F1-650760FF8D61}"/>
                </a:ext>
              </a:extLst>
            </p:cNvPr>
            <p:cNvSpPr txBox="1"/>
            <p:nvPr/>
          </p:nvSpPr>
          <p:spPr>
            <a:xfrm>
              <a:off x="1706404" y="1628541"/>
              <a:ext cx="4114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</a:p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C27301C-A8A4-A370-F1D5-83A2C7416EA6}"/>
                </a:ext>
              </a:extLst>
            </p:cNvPr>
            <p:cNvSpPr/>
            <p:nvPr/>
          </p:nvSpPr>
          <p:spPr>
            <a:xfrm>
              <a:off x="1824298" y="3028608"/>
              <a:ext cx="3726611" cy="9564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B858C0-67CE-4E8D-2B47-4B181E60DE1A}"/>
                </a:ext>
              </a:extLst>
            </p:cNvPr>
            <p:cNvSpPr txBox="1"/>
            <p:nvPr/>
          </p:nvSpPr>
          <p:spPr>
            <a:xfrm>
              <a:off x="1706404" y="3265887"/>
              <a:ext cx="3349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배경과 거시경제 이론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2BB203D-4CFC-DC3E-6673-4C387EC49DD7}"/>
              </a:ext>
            </a:extLst>
          </p:cNvPr>
          <p:cNvSpPr/>
          <p:nvPr/>
        </p:nvSpPr>
        <p:spPr>
          <a:xfrm>
            <a:off x="12801878" y="5038270"/>
            <a:ext cx="4281964" cy="25146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0F5BC78-081C-0230-A22A-24ACD1658070}"/>
              </a:ext>
            </a:extLst>
          </p:cNvPr>
          <p:cNvGrpSpPr/>
          <p:nvPr/>
        </p:nvGrpSpPr>
        <p:grpSpPr>
          <a:xfrm>
            <a:off x="13090962" y="5322711"/>
            <a:ext cx="4114800" cy="2006678"/>
            <a:chOff x="1706404" y="1628541"/>
            <a:chExt cx="4114800" cy="200667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6F9089-60D3-428D-4BEA-7C9A2FBDA8F5}"/>
                </a:ext>
              </a:extLst>
            </p:cNvPr>
            <p:cNvSpPr txBox="1"/>
            <p:nvPr/>
          </p:nvSpPr>
          <p:spPr>
            <a:xfrm>
              <a:off x="1706404" y="1628541"/>
              <a:ext cx="4114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</a:p>
            <a:p>
              <a:r>
                <a:rPr lang="ko-KR" altLang="en-US" sz="4400" dirty="0">
                  <a:solidFill>
                    <a:srgbClr val="FFCC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1F738A3-77FE-B3AF-6CD3-D2A9AF4F5B66}"/>
                </a:ext>
              </a:extLst>
            </p:cNvPr>
            <p:cNvSpPr/>
            <p:nvPr/>
          </p:nvSpPr>
          <p:spPr>
            <a:xfrm>
              <a:off x="1824298" y="3028608"/>
              <a:ext cx="3726611" cy="9564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3B6CEC-9C23-CCB6-F657-DF498E4032CB}"/>
                </a:ext>
              </a:extLst>
            </p:cNvPr>
            <p:cNvSpPr txBox="1"/>
            <p:nvPr/>
          </p:nvSpPr>
          <p:spPr>
            <a:xfrm>
              <a:off x="1706404" y="3265887"/>
              <a:ext cx="3349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배경과 거시경제 이론</a:t>
              </a: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188B0C-87D7-FF9C-DC6A-25FDB8F43938}"/>
              </a:ext>
            </a:extLst>
          </p:cNvPr>
          <p:cNvCxnSpPr>
            <a:cxnSpLocks/>
          </p:cNvCxnSpPr>
          <p:nvPr/>
        </p:nvCxnSpPr>
        <p:spPr>
          <a:xfrm>
            <a:off x="3558302" y="3965019"/>
            <a:ext cx="7858" cy="85344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A2D763-3839-78CA-F949-4D640C4C64BF}"/>
              </a:ext>
            </a:extLst>
          </p:cNvPr>
          <p:cNvGrpSpPr/>
          <p:nvPr/>
        </p:nvGrpSpPr>
        <p:grpSpPr>
          <a:xfrm>
            <a:off x="1393949" y="1459795"/>
            <a:ext cx="4403884" cy="2514600"/>
            <a:chOff x="1417320" y="5041940"/>
            <a:chExt cx="4403884" cy="25146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DE2FD7-6D3A-ACE8-F74B-284387FF60DF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58BCB7C-4B4A-8895-525B-9B7A7EBD2840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446DD1-ECD9-9444-1915-2BA9A54C24F3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88888E0-6DB0-28B7-EE60-90AB5E46FC88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579C1C-7A85-1C9A-C38F-C66A6E37CF2E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057350-97AB-BD5D-C143-17FC14AA380B}"/>
              </a:ext>
            </a:extLst>
          </p:cNvPr>
          <p:cNvCxnSpPr>
            <a:cxnSpLocks/>
          </p:cNvCxnSpPr>
          <p:nvPr/>
        </p:nvCxnSpPr>
        <p:spPr>
          <a:xfrm flipV="1">
            <a:off x="5699284" y="5508206"/>
            <a:ext cx="960596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FD27E11-7FB2-5745-BE1E-9A878BC735BF}"/>
              </a:ext>
            </a:extLst>
          </p:cNvPr>
          <p:cNvCxnSpPr>
            <a:cxnSpLocks/>
          </p:cNvCxnSpPr>
          <p:nvPr/>
        </p:nvCxnSpPr>
        <p:spPr>
          <a:xfrm>
            <a:off x="11582400" y="5508206"/>
            <a:ext cx="997912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6AD94D1-5723-0690-7FB1-A3C7637458B5}"/>
              </a:ext>
            </a:extLst>
          </p:cNvPr>
          <p:cNvGrpSpPr/>
          <p:nvPr/>
        </p:nvGrpSpPr>
        <p:grpSpPr>
          <a:xfrm>
            <a:off x="7066112" y="3904946"/>
            <a:ext cx="4403884" cy="2514600"/>
            <a:chOff x="1417320" y="5041940"/>
            <a:chExt cx="4403884" cy="25146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C05FAAC-3798-5D16-CA14-0BD2EA218847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EA66C96-6581-5040-F56D-D06D4847ACC8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6839D7-8C4D-2ABB-A42D-EF20BD088172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51A0289-3893-E9BF-CC98-4F49D8C7042C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BF4390-934E-7067-6A8D-2179D7C04967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D68F6DAC-4508-2ABE-19B6-DAE8B375C87E}"/>
              </a:ext>
            </a:extLst>
          </p:cNvPr>
          <p:cNvSpPr/>
          <p:nvPr/>
        </p:nvSpPr>
        <p:spPr>
          <a:xfrm>
            <a:off x="5966655" y="7343089"/>
            <a:ext cx="1906097" cy="1906097"/>
          </a:xfrm>
          <a:prstGeom prst="flowChartConnector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BF2C98D2-1B95-A6F9-977A-CE3860248A1B}"/>
              </a:ext>
            </a:extLst>
          </p:cNvPr>
          <p:cNvSpPr/>
          <p:nvPr/>
        </p:nvSpPr>
        <p:spPr>
          <a:xfrm>
            <a:off x="10218944" y="7343089"/>
            <a:ext cx="1906097" cy="1906097"/>
          </a:xfrm>
          <a:prstGeom prst="flowChartConnector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B5D2B8-7916-57CD-6A45-D030AC942085}"/>
              </a:ext>
            </a:extLst>
          </p:cNvPr>
          <p:cNvSpPr txBox="1"/>
          <p:nvPr/>
        </p:nvSpPr>
        <p:spPr>
          <a:xfrm>
            <a:off x="9815040" y="8034526"/>
            <a:ext cx="273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주식팀</a:t>
            </a:r>
            <a:endParaRPr lang="ko-KR" altLang="en-US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C425E0F-AFE0-E849-E36E-E3BF6DFEDF6A}"/>
              </a:ext>
            </a:extLst>
          </p:cNvPr>
          <p:cNvCxnSpPr>
            <a:cxnSpLocks/>
          </p:cNvCxnSpPr>
          <p:nvPr/>
        </p:nvCxnSpPr>
        <p:spPr>
          <a:xfrm flipV="1">
            <a:off x="14942860" y="4159409"/>
            <a:ext cx="278" cy="853192"/>
          </a:xfrm>
          <a:prstGeom prst="straightConnector1">
            <a:avLst/>
          </a:prstGeom>
          <a:ln w="50800">
            <a:solidFill>
              <a:srgbClr val="EEB5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6BD2FF6-24F1-F6E7-4417-0FD526A40922}"/>
              </a:ext>
            </a:extLst>
          </p:cNvPr>
          <p:cNvSpPr/>
          <p:nvPr/>
        </p:nvSpPr>
        <p:spPr>
          <a:xfrm>
            <a:off x="12801878" y="1450419"/>
            <a:ext cx="4281964" cy="25146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Google Shape;394;p23">
            <a:extLst>
              <a:ext uri="{FF2B5EF4-FFF2-40B4-BE49-F238E27FC236}">
                <a16:creationId xmlns:a16="http://schemas.microsoft.com/office/drawing/2014/main" id="{E779758E-11D8-75FF-2878-76E23CEFE5BA}"/>
              </a:ext>
            </a:extLst>
          </p:cNvPr>
          <p:cNvPicPr preferRelativeResize="0"/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20" b="55592"/>
          <a:stretch/>
        </p:blipFill>
        <p:spPr>
          <a:xfrm>
            <a:off x="13920626" y="1197445"/>
            <a:ext cx="3163216" cy="192743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7FFD941-D0FC-BBA7-01B0-BE1717B0B718}"/>
              </a:ext>
            </a:extLst>
          </p:cNvPr>
          <p:cNvSpPr txBox="1"/>
          <p:nvPr/>
        </p:nvSpPr>
        <p:spPr>
          <a:xfrm>
            <a:off x="13860043" y="3124876"/>
            <a:ext cx="3075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EggMoney</a:t>
            </a:r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+</a:t>
            </a:r>
            <a:endParaRPr lang="ko-KR" altLang="en-US" sz="2800" dirty="0">
              <a:solidFill>
                <a:schemeClr val="bg1">
                  <a:alpha val="20000"/>
                </a:schemeClr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336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6F9A14-A930-CF21-2073-22C8C3802660}"/>
              </a:ext>
            </a:extLst>
          </p:cNvPr>
          <p:cNvGrpSpPr/>
          <p:nvPr/>
        </p:nvGrpSpPr>
        <p:grpSpPr>
          <a:xfrm>
            <a:off x="1393949" y="5014824"/>
            <a:ext cx="4403884" cy="2514600"/>
            <a:chOff x="1393949" y="5014824"/>
            <a:chExt cx="4403884" cy="251460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429892-E43D-B6BA-D09E-9BC863A65068}"/>
                </a:ext>
              </a:extLst>
            </p:cNvPr>
            <p:cNvSpPr/>
            <p:nvPr/>
          </p:nvSpPr>
          <p:spPr>
            <a:xfrm>
              <a:off x="1393949" y="5014824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08D058F-CA6C-2184-B8C9-4495E3DBCC83}"/>
                </a:ext>
              </a:extLst>
            </p:cNvPr>
            <p:cNvGrpSpPr/>
            <p:nvPr/>
          </p:nvGrpSpPr>
          <p:grpSpPr>
            <a:xfrm>
              <a:off x="1683033" y="5299265"/>
              <a:ext cx="4114800" cy="2006678"/>
              <a:chOff x="1706404" y="1628541"/>
              <a:chExt cx="4114800" cy="200667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325D78-E7EF-17D3-43F1-650760FF8D61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C27301C-A8A4-A370-F1D5-83A2C7416EA6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B858C0-67CE-4E8D-2B47-4B181E60DE1A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2BB203D-4CFC-DC3E-6673-4C387EC49DD7}"/>
              </a:ext>
            </a:extLst>
          </p:cNvPr>
          <p:cNvSpPr/>
          <p:nvPr/>
        </p:nvSpPr>
        <p:spPr>
          <a:xfrm>
            <a:off x="12801878" y="5038270"/>
            <a:ext cx="4281964" cy="25146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0F5BC78-081C-0230-A22A-24ACD1658070}"/>
              </a:ext>
            </a:extLst>
          </p:cNvPr>
          <p:cNvGrpSpPr/>
          <p:nvPr/>
        </p:nvGrpSpPr>
        <p:grpSpPr>
          <a:xfrm>
            <a:off x="13090962" y="5322711"/>
            <a:ext cx="4114800" cy="2006678"/>
            <a:chOff x="1706404" y="1628541"/>
            <a:chExt cx="4114800" cy="200667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6F9089-60D3-428D-4BEA-7C9A2FBDA8F5}"/>
                </a:ext>
              </a:extLst>
            </p:cNvPr>
            <p:cNvSpPr txBox="1"/>
            <p:nvPr/>
          </p:nvSpPr>
          <p:spPr>
            <a:xfrm>
              <a:off x="1706404" y="1628541"/>
              <a:ext cx="4114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</a:p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1F738A3-77FE-B3AF-6CD3-D2A9AF4F5B66}"/>
                </a:ext>
              </a:extLst>
            </p:cNvPr>
            <p:cNvSpPr/>
            <p:nvPr/>
          </p:nvSpPr>
          <p:spPr>
            <a:xfrm>
              <a:off x="1824298" y="3028608"/>
              <a:ext cx="3726611" cy="9564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3B6CEC-9C23-CCB6-F657-DF498E4032CB}"/>
                </a:ext>
              </a:extLst>
            </p:cNvPr>
            <p:cNvSpPr txBox="1"/>
            <p:nvPr/>
          </p:nvSpPr>
          <p:spPr>
            <a:xfrm>
              <a:off x="1706404" y="3265887"/>
              <a:ext cx="3349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배경과 거시경제 이론</a:t>
              </a: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188B0C-87D7-FF9C-DC6A-25FDB8F43938}"/>
              </a:ext>
            </a:extLst>
          </p:cNvPr>
          <p:cNvCxnSpPr>
            <a:cxnSpLocks/>
          </p:cNvCxnSpPr>
          <p:nvPr/>
        </p:nvCxnSpPr>
        <p:spPr>
          <a:xfrm>
            <a:off x="3558302" y="3965019"/>
            <a:ext cx="7858" cy="85344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40BA888-052F-07E6-3932-174F62F75D2A}"/>
              </a:ext>
            </a:extLst>
          </p:cNvPr>
          <p:cNvCxnSpPr>
            <a:cxnSpLocks/>
          </p:cNvCxnSpPr>
          <p:nvPr/>
        </p:nvCxnSpPr>
        <p:spPr>
          <a:xfrm flipV="1">
            <a:off x="5699284" y="5508206"/>
            <a:ext cx="960596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A2D763-3839-78CA-F949-4D640C4C64BF}"/>
              </a:ext>
            </a:extLst>
          </p:cNvPr>
          <p:cNvGrpSpPr/>
          <p:nvPr/>
        </p:nvGrpSpPr>
        <p:grpSpPr>
          <a:xfrm>
            <a:off x="1393949" y="1459795"/>
            <a:ext cx="4403884" cy="2514600"/>
            <a:chOff x="1417320" y="5041940"/>
            <a:chExt cx="4403884" cy="25146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DE2FD7-6D3A-ACE8-F74B-284387FF60DF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58BCB7C-4B4A-8895-525B-9B7A7EBD2840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446DD1-ECD9-9444-1915-2BA9A54C24F3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88888E0-6DB0-28B7-EE60-90AB5E46FC88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579C1C-7A85-1C9A-C38F-C66A6E37CF2E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053E7C7-8288-4228-81EF-9D563C466EB7}"/>
              </a:ext>
            </a:extLst>
          </p:cNvPr>
          <p:cNvCxnSpPr>
            <a:cxnSpLocks/>
          </p:cNvCxnSpPr>
          <p:nvPr/>
        </p:nvCxnSpPr>
        <p:spPr>
          <a:xfrm>
            <a:off x="11582400" y="5508206"/>
            <a:ext cx="997912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A4F4EC3-9B98-4D58-8044-C0FEB7CEB465}"/>
              </a:ext>
            </a:extLst>
          </p:cNvPr>
          <p:cNvGrpSpPr/>
          <p:nvPr/>
        </p:nvGrpSpPr>
        <p:grpSpPr>
          <a:xfrm>
            <a:off x="7066112" y="3904946"/>
            <a:ext cx="4403884" cy="2514600"/>
            <a:chOff x="1417320" y="5041940"/>
            <a:chExt cx="4403884" cy="251460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779F92-00B9-CF57-4F8C-B886F7DD81D4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601C984-6686-5C4F-BB79-19BACF116119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453D752-C80F-FA44-C009-2F9400C244B8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E016928-6CFC-0721-6708-C821DF249703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BBF03DC-D08D-CF61-F859-3A9A10C2207C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802FBCA7-9A4E-699A-3E7C-B1DB4FF15F12}"/>
              </a:ext>
            </a:extLst>
          </p:cNvPr>
          <p:cNvSpPr/>
          <p:nvPr/>
        </p:nvSpPr>
        <p:spPr>
          <a:xfrm>
            <a:off x="5966655" y="7343089"/>
            <a:ext cx="1906097" cy="1906097"/>
          </a:xfrm>
          <a:prstGeom prst="flowChartConnector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58A21959-E1ED-B09D-1503-6A8EB7F0E34F}"/>
              </a:ext>
            </a:extLst>
          </p:cNvPr>
          <p:cNvSpPr/>
          <p:nvPr/>
        </p:nvSpPr>
        <p:spPr>
          <a:xfrm>
            <a:off x="10218944" y="7343089"/>
            <a:ext cx="1906097" cy="1906097"/>
          </a:xfrm>
          <a:prstGeom prst="flowChartConnector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D4388-3E5B-2660-4F64-C822BAEBE088}"/>
              </a:ext>
            </a:extLst>
          </p:cNvPr>
          <p:cNvSpPr txBox="1"/>
          <p:nvPr/>
        </p:nvSpPr>
        <p:spPr>
          <a:xfrm>
            <a:off x="9815040" y="8034526"/>
            <a:ext cx="273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주식팀</a:t>
            </a:r>
            <a:endParaRPr lang="ko-KR" altLang="en-US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104A09-5F61-2E61-6367-30D6E5DCA087}"/>
              </a:ext>
            </a:extLst>
          </p:cNvPr>
          <p:cNvSpPr txBox="1"/>
          <p:nvPr/>
        </p:nvSpPr>
        <p:spPr>
          <a:xfrm>
            <a:off x="5552307" y="7819083"/>
            <a:ext cx="2734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투자</a:t>
            </a:r>
            <a:endParaRPr lang="en-US" altLang="ko-KR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전략팀</a:t>
            </a:r>
            <a:endParaRPr lang="ko-KR" altLang="en-US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6E52517-F279-2649-DFD7-2A5D6CA58236}"/>
              </a:ext>
            </a:extLst>
          </p:cNvPr>
          <p:cNvCxnSpPr>
            <a:cxnSpLocks/>
          </p:cNvCxnSpPr>
          <p:nvPr/>
        </p:nvCxnSpPr>
        <p:spPr>
          <a:xfrm flipV="1">
            <a:off x="11618789" y="3503059"/>
            <a:ext cx="960596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F8B741-DC58-96D4-6CE4-4F0DDA51F8D6}"/>
              </a:ext>
            </a:extLst>
          </p:cNvPr>
          <p:cNvCxnSpPr>
            <a:cxnSpLocks/>
          </p:cNvCxnSpPr>
          <p:nvPr/>
        </p:nvCxnSpPr>
        <p:spPr>
          <a:xfrm flipV="1">
            <a:off x="14942860" y="4159409"/>
            <a:ext cx="278" cy="853192"/>
          </a:xfrm>
          <a:prstGeom prst="straightConnector1">
            <a:avLst/>
          </a:prstGeom>
          <a:ln w="50800">
            <a:solidFill>
              <a:srgbClr val="EEB5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B4C126-64FE-D26D-A5A0-97E2537BD542}"/>
              </a:ext>
            </a:extLst>
          </p:cNvPr>
          <p:cNvSpPr/>
          <p:nvPr/>
        </p:nvSpPr>
        <p:spPr>
          <a:xfrm>
            <a:off x="12801878" y="1450419"/>
            <a:ext cx="4281964" cy="25146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Google Shape;394;p23">
            <a:extLst>
              <a:ext uri="{FF2B5EF4-FFF2-40B4-BE49-F238E27FC236}">
                <a16:creationId xmlns:a16="http://schemas.microsoft.com/office/drawing/2014/main" id="{3EFB2115-8AC0-9C12-A304-1413079683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120" b="55592"/>
          <a:stretch/>
        </p:blipFill>
        <p:spPr>
          <a:xfrm>
            <a:off x="13920626" y="1197445"/>
            <a:ext cx="3163216" cy="19274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E4B2A0-8382-07CF-6E61-047F91F51DA2}"/>
              </a:ext>
            </a:extLst>
          </p:cNvPr>
          <p:cNvSpPr txBox="1"/>
          <p:nvPr/>
        </p:nvSpPr>
        <p:spPr>
          <a:xfrm>
            <a:off x="13860043" y="3124876"/>
            <a:ext cx="3075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tx1"/>
                </a:solidFill>
                <a:latin typeface="Montserrat ExtraBold" pitchFamily="2" charset="0"/>
              </a:rPr>
              <a:t>EggMoney</a:t>
            </a:r>
            <a:r>
              <a:rPr lang="en-US" altLang="ko-KR" sz="2800" dirty="0">
                <a:solidFill>
                  <a:schemeClr val="tx1"/>
                </a:solidFill>
                <a:latin typeface="Montserrat ExtraBold" pitchFamily="2" charset="0"/>
              </a:rPr>
              <a:t>+</a:t>
            </a:r>
            <a:endParaRPr lang="ko-KR" altLang="en-US" sz="2800" dirty="0">
              <a:solidFill>
                <a:schemeClr val="tx1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3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개인 투자자 투자 성향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투자 성향 군집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2F16B1-F756-1887-A18E-47769B137144}"/>
              </a:ext>
            </a:extLst>
          </p:cNvPr>
          <p:cNvSpPr txBox="1"/>
          <p:nvPr/>
        </p:nvSpPr>
        <p:spPr>
          <a:xfrm>
            <a:off x="10078747" y="7659984"/>
            <a:ext cx="495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한컴 윤고딕 230"/>
                <a:ea typeface="한컴 윤고딕 230"/>
              </a:rPr>
              <a:t>투자자 데이터 생성</a:t>
            </a:r>
            <a:endParaRPr lang="en-US" altLang="ko-KR" sz="2400" dirty="0">
              <a:latin typeface="한컴 윤고딕 230"/>
              <a:ea typeface="한컴 윤고딕 23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30567FB9-9DBA-8C4E-202E-7190F182D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702" y="3543136"/>
            <a:ext cx="5399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1DA0514-565B-9763-A681-47DA3F19B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30" y="6300014"/>
            <a:ext cx="5790883" cy="48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9C8B57-9D52-7D50-85CF-310795F37CEB}"/>
              </a:ext>
            </a:extLst>
          </p:cNvPr>
          <p:cNvSpPr txBox="1"/>
          <p:nvPr/>
        </p:nvSpPr>
        <p:spPr>
          <a:xfrm>
            <a:off x="934747" y="7659984"/>
            <a:ext cx="655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한컴 윤고딕 230"/>
                <a:ea typeface="한컴 윤고딕 230"/>
              </a:rPr>
              <a:t>Self-reporting </a:t>
            </a:r>
            <a:r>
              <a:rPr lang="ko-KR" altLang="en-US" sz="2400" dirty="0">
                <a:latin typeface="한컴 윤고딕 230"/>
                <a:ea typeface="한컴 윤고딕 230"/>
              </a:rPr>
              <a:t>통계자료 기반 </a:t>
            </a:r>
            <a:r>
              <a:rPr lang="ko-KR" altLang="en-US" sz="2400" dirty="0" err="1">
                <a:latin typeface="한컴 윤고딕 230"/>
                <a:ea typeface="한컴 윤고딕 230"/>
              </a:rPr>
              <a:t>난수생성</a:t>
            </a:r>
            <a:endParaRPr lang="en-US" altLang="ko-KR" sz="2400" dirty="0">
              <a:latin typeface="한컴 윤고딕 230"/>
              <a:ea typeface="한컴 윤고딕 230"/>
            </a:endParaRP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93A2FFA9-FC06-114F-07A2-4B64C1F34E5D}"/>
              </a:ext>
            </a:extLst>
          </p:cNvPr>
          <p:cNvGrpSpPr/>
          <p:nvPr/>
        </p:nvGrpSpPr>
        <p:grpSpPr>
          <a:xfrm>
            <a:off x="1010946" y="2662503"/>
            <a:ext cx="6937819" cy="2480997"/>
            <a:chOff x="1529572" y="1638634"/>
            <a:chExt cx="7338896" cy="3658101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251B1767-3DD1-2C3F-6950-673DB6EB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572" y="1638634"/>
              <a:ext cx="7338896" cy="3658101"/>
            </a:xfrm>
            <a:prstGeom prst="rect">
              <a:avLst/>
            </a:prstGeom>
          </p:spPr>
        </p:pic>
      </p:grpSp>
      <p:pic>
        <p:nvPicPr>
          <p:cNvPr id="22" name="Object 4">
            <a:extLst>
              <a:ext uri="{FF2B5EF4-FFF2-40B4-BE49-F238E27FC236}">
                <a16:creationId xmlns:a16="http://schemas.microsoft.com/office/drawing/2014/main" id="{B2870EF1-726C-1E6C-B8C7-07524D474D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5189" y="2867634"/>
            <a:ext cx="4408595" cy="107815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4C18E5-F7B4-A17E-52FE-731BB9EA0D70}"/>
              </a:ext>
            </a:extLst>
          </p:cNvPr>
          <p:cNvGrpSpPr/>
          <p:nvPr/>
        </p:nvGrpSpPr>
        <p:grpSpPr>
          <a:xfrm rot="5400000">
            <a:off x="8044005" y="7138647"/>
            <a:ext cx="426944" cy="1539059"/>
            <a:chOff x="7818554" y="4864213"/>
            <a:chExt cx="350326" cy="1657900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4B8421DB-4D07-19A9-487E-84F2E1BC6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8554" y="4864213"/>
              <a:ext cx="350326" cy="16579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908B96-1F01-30E1-3063-18428433D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895" y="2969218"/>
            <a:ext cx="7375029" cy="303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2C1FC4-1F4E-6F9B-0B5D-99F8AD3945EC}"/>
              </a:ext>
            </a:extLst>
          </p:cNvPr>
          <p:cNvGrpSpPr/>
          <p:nvPr/>
        </p:nvGrpSpPr>
        <p:grpSpPr>
          <a:xfrm>
            <a:off x="15538539" y="5818964"/>
            <a:ext cx="1975283" cy="1448513"/>
            <a:chOff x="10724718" y="1916615"/>
            <a:chExt cx="1975283" cy="14485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579392A-B4FB-16A2-3871-6F647C5EF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24719" y="2793336"/>
              <a:ext cx="1975282" cy="57179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F7EDB30-1E08-14EC-0478-B882CEF8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24718" y="1916615"/>
              <a:ext cx="1975282" cy="810906"/>
            </a:xfrm>
            <a:prstGeom prst="rect">
              <a:avLst/>
            </a:prstGeom>
          </p:spPr>
        </p:pic>
      </p:grpSp>
      <p:sp>
        <p:nvSpPr>
          <p:cNvPr id="992" name="TextBox 991">
            <a:extLst>
              <a:ext uri="{FF2B5EF4-FFF2-40B4-BE49-F238E27FC236}">
                <a16:creationId xmlns:a16="http://schemas.microsoft.com/office/drawing/2014/main" id="{B7488CBB-5A4E-60A8-B8DA-8C0C9E3B2B69}"/>
              </a:ext>
            </a:extLst>
          </p:cNvPr>
          <p:cNvSpPr txBox="1"/>
          <p:nvPr/>
        </p:nvSpPr>
        <p:spPr>
          <a:xfrm>
            <a:off x="1205189" y="3753490"/>
            <a:ext cx="674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투자 위험수용성향 척도의 활용성에 관한 연구</a:t>
            </a:r>
            <a:endParaRPr lang="en-US" altLang="ko-KR" b="1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- Grable &amp; Lytton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의 시나리오형 문항과 단일문항 측정방법의 비교</a:t>
            </a:r>
            <a:endParaRPr lang="en-US" altLang="ko-KR" b="1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설문 문항 및 통계 자료 활용</a:t>
            </a:r>
            <a:endParaRPr lang="ko-KR" altLang="en-US" b="0" i="0" dirty="0">
              <a:solidFill>
                <a:srgbClr val="333333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772361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개인 투자자 투자 성향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투자 성향 군집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CE133-EE33-7025-4182-90E844818406}"/>
              </a:ext>
            </a:extLst>
          </p:cNvPr>
          <p:cNvSpPr txBox="1"/>
          <p:nvPr/>
        </p:nvSpPr>
        <p:spPr>
          <a:xfrm>
            <a:off x="6781800" y="6069330"/>
            <a:ext cx="2057400" cy="4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latin typeface="한컴 윤고딕 230"/>
                <a:ea typeface="한컴 윤고딕 230"/>
              </a:rPr>
              <a:t>KMeans</a:t>
            </a:r>
            <a:endParaRPr lang="en-US" altLang="ko-KR" sz="2400" dirty="0">
              <a:latin typeface="한컴 윤고딕 230"/>
              <a:ea typeface="한컴 윤고딕 23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1CF775-7378-4BF6-E769-04EFC509F4E2}"/>
              </a:ext>
            </a:extLst>
          </p:cNvPr>
          <p:cNvSpPr txBox="1"/>
          <p:nvPr/>
        </p:nvSpPr>
        <p:spPr>
          <a:xfrm>
            <a:off x="1142999" y="6069330"/>
            <a:ext cx="205740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한컴 윤고딕 230"/>
                <a:ea typeface="한컴 윤고딕 230"/>
              </a:rPr>
              <a:t>Birch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3B7C83-D684-7BF7-D1DE-3E5FB98B18B4}"/>
              </a:ext>
            </a:extLst>
          </p:cNvPr>
          <p:cNvSpPr txBox="1"/>
          <p:nvPr/>
        </p:nvSpPr>
        <p:spPr>
          <a:xfrm>
            <a:off x="12649200" y="6069330"/>
            <a:ext cx="4114801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latin typeface="한컴 윤고딕 230"/>
                <a:ea typeface="한컴 윤고딕 230"/>
              </a:rPr>
              <a:t>MiniBatchKMeans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208EB1C-7D4E-1C46-00CB-9FC2E7B35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342" y="2071188"/>
            <a:ext cx="7375029" cy="303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3E1682D-2DD9-8E3D-8837-C73F24318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22" y="6537007"/>
            <a:ext cx="4686954" cy="3200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7721BF-9326-E7CD-87E6-C506169BA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663" y="6537007"/>
            <a:ext cx="4610743" cy="3134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A43883-0365-8DB6-DBF6-C6D01FA91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161" y="6537007"/>
            <a:ext cx="4782217" cy="3181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336197-8B48-FA75-C1ED-8A73F09F456D}"/>
              </a:ext>
            </a:extLst>
          </p:cNvPr>
          <p:cNvSpPr/>
          <p:nvPr/>
        </p:nvSpPr>
        <p:spPr>
          <a:xfrm>
            <a:off x="6248400" y="6069330"/>
            <a:ext cx="5638800" cy="3874770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32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25614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개인 투자자 투자 성향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투자 성향 군집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E054AC-94B2-C2D0-F800-ED51955CC113}"/>
              </a:ext>
            </a:extLst>
          </p:cNvPr>
          <p:cNvGraphicFramePr>
            <a:graphicFrameLocks noGrp="1"/>
          </p:cNvGraphicFramePr>
          <p:nvPr/>
        </p:nvGraphicFramePr>
        <p:xfrm>
          <a:off x="4876800" y="7429500"/>
          <a:ext cx="8534400" cy="1371600"/>
        </p:xfrm>
        <a:graphic>
          <a:graphicData uri="http://schemas.openxmlformats.org/drawingml/2006/table">
            <a:tbl>
              <a:tblPr firstRow="1" bandRow="1"/>
              <a:tblGrid>
                <a:gridCol w="170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dirty="0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안정형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안정추구형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위험중립형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적극투자형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 err="1">
                          <a:solidFill>
                            <a:schemeClr val="dk1"/>
                          </a:solidFill>
                          <a:latin typeface="한컴 윤고딕 230"/>
                          <a:ea typeface="한컴 윤고딕 230"/>
                        </a:rPr>
                        <a:t>공격투자형</a:t>
                      </a:r>
                      <a:endParaRPr lang="en-US" altLang="ko-KR" sz="2000" b="1" dirty="0">
                        <a:solidFill>
                          <a:schemeClr val="dk1"/>
                        </a:solidFill>
                        <a:latin typeface="한컴 윤고딕 230"/>
                        <a:ea typeface="한컴 윤고딕 23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3277B009-3F7C-4888-EC89-1FA5F0FF9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680" y="1783895"/>
            <a:ext cx="8592520" cy="4661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027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37D9CD3C-2F22-486A-2E82-9EAECF385C22}"/>
              </a:ext>
            </a:extLst>
          </p:cNvPr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정의</a:t>
            </a:r>
            <a:endParaRPr 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B097A920-DB85-F326-DEBE-AB08FAF59674}"/>
              </a:ext>
            </a:extLst>
          </p:cNvPr>
          <p:cNvGrpSpPr/>
          <p:nvPr/>
        </p:nvGrpSpPr>
        <p:grpSpPr>
          <a:xfrm>
            <a:off x="1863158" y="2505504"/>
            <a:ext cx="6671724" cy="3325546"/>
            <a:chOff x="1529572" y="1638634"/>
            <a:chExt cx="7338896" cy="3658101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DA2D4FA7-848B-A5FF-7B02-C80178D35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572" y="1638634"/>
              <a:ext cx="7338896" cy="3658101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7467A571-2BEE-73B0-EBE3-67737B37C5BE}"/>
              </a:ext>
            </a:extLst>
          </p:cNvPr>
          <p:cNvGrpSpPr/>
          <p:nvPr/>
        </p:nvGrpSpPr>
        <p:grpSpPr>
          <a:xfrm>
            <a:off x="1863158" y="6637682"/>
            <a:ext cx="6671724" cy="3325546"/>
            <a:chOff x="1529572" y="5770812"/>
            <a:chExt cx="7338896" cy="3658101"/>
          </a:xfrm>
        </p:grpSpPr>
        <p:pic>
          <p:nvPicPr>
            <p:cNvPr id="20" name="Object 7">
              <a:extLst>
                <a:ext uri="{FF2B5EF4-FFF2-40B4-BE49-F238E27FC236}">
                  <a16:creationId xmlns:a16="http://schemas.microsoft.com/office/drawing/2014/main" id="{01EFFA82-E4FA-B990-5B31-D873F64C7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572" y="5770812"/>
              <a:ext cx="7338896" cy="3658101"/>
            </a:xfrm>
            <a:prstGeom prst="rect">
              <a:avLst/>
            </a:prstGeom>
          </p:spPr>
        </p:pic>
      </p:grpSp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CB166A7F-1AB9-5AD1-F3E3-E6B6CFEE779A}"/>
              </a:ext>
            </a:extLst>
          </p:cNvPr>
          <p:cNvGrpSpPr/>
          <p:nvPr/>
        </p:nvGrpSpPr>
        <p:grpSpPr>
          <a:xfrm>
            <a:off x="9797759" y="2505504"/>
            <a:ext cx="6663313" cy="3325546"/>
            <a:chOff x="9464593" y="1638634"/>
            <a:chExt cx="7329644" cy="3658101"/>
          </a:xfrm>
        </p:grpSpPr>
        <p:pic>
          <p:nvPicPr>
            <p:cNvPr id="24" name="Object 12">
              <a:extLst>
                <a:ext uri="{FF2B5EF4-FFF2-40B4-BE49-F238E27FC236}">
                  <a16:creationId xmlns:a16="http://schemas.microsoft.com/office/drawing/2014/main" id="{CBD317E3-381A-2ECD-C24A-337B7A28B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4593" y="1638634"/>
              <a:ext cx="7329644" cy="3658101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287174C7-9E6F-2B7E-A858-2B53A3ABE7CF}"/>
              </a:ext>
            </a:extLst>
          </p:cNvPr>
          <p:cNvGrpSpPr/>
          <p:nvPr/>
        </p:nvGrpSpPr>
        <p:grpSpPr>
          <a:xfrm>
            <a:off x="9558622" y="6581087"/>
            <a:ext cx="6891063" cy="3439213"/>
            <a:chOff x="9214069" y="5708533"/>
            <a:chExt cx="7580169" cy="3783134"/>
          </a:xfrm>
        </p:grpSpPr>
        <p:pic>
          <p:nvPicPr>
            <p:cNvPr id="28" name="Object 17">
              <a:extLst>
                <a:ext uri="{FF2B5EF4-FFF2-40B4-BE49-F238E27FC236}">
                  <a16:creationId xmlns:a16="http://schemas.microsoft.com/office/drawing/2014/main" id="{96745FB1-843F-5FB2-0067-EF81E8C01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14069" y="5708533"/>
              <a:ext cx="7580169" cy="3783134"/>
            </a:xfrm>
            <a:prstGeom prst="rect">
              <a:avLst/>
            </a:prstGeom>
          </p:spPr>
        </p:pic>
      </p:grpSp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F3612F4C-D325-8967-6E22-9360761CB3FD}"/>
              </a:ext>
            </a:extLst>
          </p:cNvPr>
          <p:cNvGrpSpPr/>
          <p:nvPr/>
        </p:nvGrpSpPr>
        <p:grpSpPr>
          <a:xfrm>
            <a:off x="7421705" y="4693744"/>
            <a:ext cx="3587554" cy="3585377"/>
            <a:chOff x="7242328" y="3813882"/>
            <a:chExt cx="3946309" cy="3943915"/>
          </a:xfrm>
        </p:grpSpPr>
        <p:pic>
          <p:nvPicPr>
            <p:cNvPr id="32" name="Object 22">
              <a:extLst>
                <a:ext uri="{FF2B5EF4-FFF2-40B4-BE49-F238E27FC236}">
                  <a16:creationId xmlns:a16="http://schemas.microsoft.com/office/drawing/2014/main" id="{24F84357-8FA3-36D4-B92F-9F2A7EDD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7242328" y="3813882"/>
              <a:ext cx="3946309" cy="3943915"/>
            </a:xfrm>
            <a:prstGeom prst="rect">
              <a:avLst/>
            </a:prstGeom>
          </p:spPr>
        </p:pic>
      </p:grpSp>
      <p:pic>
        <p:nvPicPr>
          <p:cNvPr id="33" name="Object 24">
            <a:extLst>
              <a:ext uri="{FF2B5EF4-FFF2-40B4-BE49-F238E27FC236}">
                <a16:creationId xmlns:a16="http://schemas.microsoft.com/office/drawing/2014/main" id="{87C60CB9-B7D9-4B66-3F60-C24253E238F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97498" y="5758615"/>
            <a:ext cx="3641339" cy="1426999"/>
          </a:xfrm>
          <a:prstGeom prst="rect">
            <a:avLst/>
          </a:prstGeom>
        </p:spPr>
      </p:pic>
      <p:sp>
        <p:nvSpPr>
          <p:cNvPr id="34" name="Object 2">
            <a:extLst>
              <a:ext uri="{FF2B5EF4-FFF2-40B4-BE49-F238E27FC236}">
                <a16:creationId xmlns:a16="http://schemas.microsoft.com/office/drawing/2014/main" id="{2B7E5A60-35E0-6ED7-97BB-DD1F50C61F14}"/>
              </a:ext>
            </a:extLst>
          </p:cNvPr>
          <p:cNvSpPr txBox="1"/>
          <p:nvPr/>
        </p:nvSpPr>
        <p:spPr>
          <a:xfrm>
            <a:off x="1798515" y="1846245"/>
            <a:ext cx="2730973" cy="565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투자전략팀</a:t>
            </a:r>
            <a:endParaRPr 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E27D46DC-E2F2-E79C-75F0-3A6AA50745E2}"/>
              </a:ext>
            </a:extLst>
          </p:cNvPr>
          <p:cNvSpPr txBox="1"/>
          <p:nvPr/>
        </p:nvSpPr>
        <p:spPr>
          <a:xfrm>
            <a:off x="15022465" y="1837735"/>
            <a:ext cx="1741535" cy="565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dirty="0" err="1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주식팀</a:t>
            </a:r>
            <a:endParaRPr 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FF3EB546-5CE3-804D-FB95-3EAA97A90E37}"/>
              </a:ext>
            </a:extLst>
          </p:cNvPr>
          <p:cNvSpPr txBox="1"/>
          <p:nvPr/>
        </p:nvSpPr>
        <p:spPr>
          <a:xfrm>
            <a:off x="2228410" y="2852121"/>
            <a:ext cx="6001190" cy="565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거시경제 지표</a:t>
            </a:r>
            <a:r>
              <a:rPr lang="en-US" altLang="ko-KR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</a:t>
            </a:r>
            <a:r>
              <a:rPr lang="en-US" altLang="ko-KR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1C4DEC4C-E3F6-7228-E799-4B6AA3A9FA09}"/>
              </a:ext>
            </a:extLst>
          </p:cNvPr>
          <p:cNvSpPr txBox="1"/>
          <p:nvPr/>
        </p:nvSpPr>
        <p:spPr>
          <a:xfrm>
            <a:off x="2228410" y="6975952"/>
            <a:ext cx="6001190" cy="565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시장 지표 </a:t>
            </a:r>
            <a:r>
              <a:rPr lang="en-US" altLang="ko-KR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투자 자산</a:t>
            </a:r>
            <a:r>
              <a:rPr lang="en-US" altLang="ko-KR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FFBD4B0D-2784-8C97-B973-E1FB070B0D90}"/>
              </a:ext>
            </a:extLst>
          </p:cNvPr>
          <p:cNvSpPr txBox="1"/>
          <p:nvPr/>
        </p:nvSpPr>
        <p:spPr>
          <a:xfrm>
            <a:off x="9870248" y="2857500"/>
            <a:ext cx="6001190" cy="565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기업 재무제표</a:t>
            </a:r>
            <a:endParaRPr 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9A16DE2F-3030-F16F-7A26-B815602CD537}"/>
              </a:ext>
            </a:extLst>
          </p:cNvPr>
          <p:cNvSpPr txBox="1"/>
          <p:nvPr/>
        </p:nvSpPr>
        <p:spPr>
          <a:xfrm>
            <a:off x="9881134" y="6952117"/>
            <a:ext cx="6001190" cy="565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000" dirty="0">
                <a:solidFill>
                  <a:srgbClr val="2D313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기업 주가 데이터</a:t>
            </a:r>
            <a:endParaRPr 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992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 시그널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군집분석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82B737-0752-F8DC-D57C-1776B0EE1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16" y="2933700"/>
            <a:ext cx="15340234" cy="57751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79E14F-94B2-FA22-2AD7-81B19FF42499}"/>
              </a:ext>
            </a:extLst>
          </p:cNvPr>
          <p:cNvSpPr txBox="1"/>
          <p:nvPr/>
        </p:nvSpPr>
        <p:spPr>
          <a:xfrm>
            <a:off x="457200" y="1638300"/>
            <a:ext cx="1606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기준금리와 연관된 거시경제 지표들을 </a:t>
            </a:r>
            <a:r>
              <a:rPr lang="en-US" altLang="ko-KR" sz="2400" dirty="0"/>
              <a:t>Feature</a:t>
            </a:r>
            <a:r>
              <a:rPr lang="ko-KR" altLang="en-US" sz="2400" dirty="0"/>
              <a:t>로 군집분석 </a:t>
            </a:r>
          </a:p>
        </p:txBody>
      </p:sp>
    </p:spTree>
    <p:extLst>
      <p:ext uri="{BB962C8B-B14F-4D97-AF65-F5344CB8AC3E}">
        <p14:creationId xmlns:p14="http://schemas.microsoft.com/office/powerpoint/2010/main" val="4116613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 시그널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군집분석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FBC8A-FEF4-A40C-F06B-7B62483B1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1" y="2053119"/>
            <a:ext cx="4243699" cy="2704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C4A6C1-1B76-F846-E9BD-6A89A5806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541" y="1999144"/>
            <a:ext cx="4243699" cy="27496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44903E-E0B6-6691-6FC4-0D0FFF25E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1981668"/>
            <a:ext cx="4562096" cy="28476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193ECD-D76A-F7F8-C80C-8309C5F8F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01" y="5753100"/>
            <a:ext cx="4353533" cy="27531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70E90B-74CE-24C7-9CA8-92496C43C6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5686415"/>
            <a:ext cx="4458322" cy="2886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3B4629-6A1F-9B2E-0A32-E8B3AF94228E}"/>
              </a:ext>
            </a:extLst>
          </p:cNvPr>
          <p:cNvSpPr txBox="1"/>
          <p:nvPr/>
        </p:nvSpPr>
        <p:spPr>
          <a:xfrm>
            <a:off x="457200" y="1638300"/>
            <a:ext cx="1606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대체적으로 기간별로 </a:t>
            </a:r>
            <a:r>
              <a:rPr lang="ko-KR" altLang="en-US" dirty="0" err="1"/>
              <a:t>군집화됨</a:t>
            </a:r>
            <a:r>
              <a:rPr lang="en-US" altLang="ko-KR" dirty="0"/>
              <a:t>-&gt;</a:t>
            </a:r>
            <a:r>
              <a:rPr lang="ko-KR" altLang="en-US" dirty="0"/>
              <a:t> 고금리</a:t>
            </a:r>
            <a:r>
              <a:rPr lang="en-US" altLang="ko-KR" dirty="0"/>
              <a:t>, </a:t>
            </a:r>
            <a:r>
              <a:rPr lang="ko-KR" altLang="en-US" dirty="0" err="1"/>
              <a:t>중금리</a:t>
            </a:r>
            <a:r>
              <a:rPr lang="en-US" altLang="ko-KR" dirty="0"/>
              <a:t>, </a:t>
            </a:r>
            <a:r>
              <a:rPr lang="ko-KR" altLang="en-US" dirty="0"/>
              <a:t>저금리로 군집됨에 따라 각 금리시기 별로 다시 군집분석을 해서 금리 인상</a:t>
            </a:r>
            <a:r>
              <a:rPr lang="en-US" altLang="ko-KR" dirty="0"/>
              <a:t>, </a:t>
            </a:r>
            <a:r>
              <a:rPr lang="ko-KR" altLang="en-US" dirty="0"/>
              <a:t>인하</a:t>
            </a:r>
            <a:r>
              <a:rPr lang="en-US" altLang="ko-KR" dirty="0"/>
              <a:t>, </a:t>
            </a:r>
            <a:r>
              <a:rPr lang="ko-KR" altLang="en-US" dirty="0"/>
              <a:t>정체 기간을 나눌 수 있었음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DB10B4-FEA3-4C4D-FE36-2473A6FF2A00}"/>
              </a:ext>
            </a:extLst>
          </p:cNvPr>
          <p:cNvSpPr txBox="1"/>
          <p:nvPr/>
        </p:nvSpPr>
        <p:spPr>
          <a:xfrm>
            <a:off x="468949" y="8995742"/>
            <a:ext cx="16068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코로나 </a:t>
            </a:r>
            <a:r>
              <a:rPr lang="ko-KR" altLang="en-US" sz="2000" dirty="0" err="1"/>
              <a:t>팬데믹의</a:t>
            </a:r>
            <a:r>
              <a:rPr lang="ko-KR" altLang="en-US" sz="2000" dirty="0"/>
              <a:t> 경우 기존과는 다른 경제 변동으로 인해 군집화가 잘 되지 않아서 코로나 기간만 따로 군집화를 실행했음</a:t>
            </a:r>
            <a:endParaRPr lang="en-US" altLang="ko-KR" sz="2000" dirty="0"/>
          </a:p>
          <a:p>
            <a:r>
              <a:rPr lang="en-US" altLang="ko-KR" sz="2000" dirty="0"/>
              <a:t>=&gt; </a:t>
            </a:r>
            <a:r>
              <a:rPr lang="ko-KR" altLang="en-US" sz="2000" dirty="0"/>
              <a:t>코로나 </a:t>
            </a:r>
            <a:r>
              <a:rPr lang="ko-KR" altLang="en-US" sz="2000" dirty="0" err="1"/>
              <a:t>팬데믹</a:t>
            </a:r>
            <a:r>
              <a:rPr lang="ko-KR" altLang="en-US" sz="2000" dirty="0"/>
              <a:t> 같은 불확실성이 높은 상황에서 모델 성능이 떨어지기 때문에 군집분석이 아닌 다른 방향으로 선회</a:t>
            </a:r>
          </a:p>
        </p:txBody>
      </p:sp>
    </p:spTree>
    <p:extLst>
      <p:ext uri="{BB962C8B-B14F-4D97-AF65-F5344CB8AC3E}">
        <p14:creationId xmlns:p14="http://schemas.microsoft.com/office/powerpoint/2010/main" val="2516265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 시그널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경기선행지수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(CLI)</a:t>
            </a:r>
            <a:endParaRPr lang="ko-KR" alt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FCFA9-AED6-8D7C-D0F9-4AE99B0458C6}"/>
              </a:ext>
            </a:extLst>
          </p:cNvPr>
          <p:cNvSpPr txBox="1"/>
          <p:nvPr/>
        </p:nvSpPr>
        <p:spPr>
          <a:xfrm>
            <a:off x="3017541" y="8366044"/>
            <a:ext cx="122506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CLI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활용해서 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안정적인 자산 운용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(MDD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최소화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  <a:p>
            <a:pPr algn="ctr"/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22810-B71C-5E0B-8742-71A9BEB9141E}"/>
              </a:ext>
            </a:extLst>
          </p:cNvPr>
          <p:cNvSpPr txBox="1"/>
          <p:nvPr/>
        </p:nvSpPr>
        <p:spPr>
          <a:xfrm>
            <a:off x="3017541" y="3246769"/>
            <a:ext cx="122506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CLI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에 따른 경기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국면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확장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회복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둔화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위축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코스피 수익률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DF</a:t>
            </a:r>
          </a:p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=&gt;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확장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회복의 경우 </a:t>
            </a:r>
            <a:r>
              <a:rPr lang="ko-KR" altLang="en-US" sz="40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상승장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=&gt;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둔화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위축의 경우 </a:t>
            </a:r>
            <a:r>
              <a:rPr lang="ko-KR" altLang="en-US" sz="40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하락장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545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6342" y="798621"/>
            <a:ext cx="1182070" cy="470359"/>
            <a:chOff x="16716342" y="798621"/>
            <a:chExt cx="1182070" cy="4703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72977" y="862138"/>
              <a:ext cx="267052" cy="270804"/>
              <a:chOff x="16772977" y="862138"/>
              <a:chExt cx="267052" cy="2708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C</a:t>
              </a:r>
              <a:r>
                <a:rPr lang="en-US" sz="2600" b="1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⁺</a:t>
              </a:r>
              <a:r>
                <a:rPr lang="en-US" sz="2600" dirty="0">
                  <a:solidFill>
                    <a:srgbClr val="000000"/>
                  </a:solidFill>
                  <a:latin typeface="TmonMonsori Black" pitchFamily="34" charset="0"/>
                  <a:cs typeface="TmonMonsori Black" pitchFamily="34" charset="0"/>
                </a:rPr>
                <a:t>E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8578CE-11CE-E287-854B-BBECCE79AFAB}"/>
              </a:ext>
            </a:extLst>
          </p:cNvPr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 시그널 분석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경기선행지수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(CLI)</a:t>
            </a:r>
            <a:endParaRPr lang="ko-KR" alt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5D45E-8926-2F5B-40E9-92E76B0782F3}"/>
              </a:ext>
            </a:extLst>
          </p:cNvPr>
          <p:cNvSpPr txBox="1"/>
          <p:nvPr/>
        </p:nvSpPr>
        <p:spPr>
          <a:xfrm>
            <a:off x="3017541" y="3522898"/>
            <a:ext cx="122506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OECD CLI (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경기 선행지수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):</a:t>
            </a:r>
          </a:p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개월 후 경기 예측치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단점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추후 예측치가 달라짐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코로나 폭락 구간 예측 </a:t>
            </a:r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</a:p>
          <a:p>
            <a:pPr algn="ctr"/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-&gt;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뉴스 데이터를 활용하여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자체적으로 경기 지수 개발 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3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00;p2">
            <a:extLst>
              <a:ext uri="{FF2B5EF4-FFF2-40B4-BE49-F238E27FC236}">
                <a16:creationId xmlns:a16="http://schemas.microsoft.com/office/drawing/2014/main" id="{9AE3351B-2546-B392-642A-F6C6CA6F986A}"/>
              </a:ext>
            </a:extLst>
          </p:cNvPr>
          <p:cNvGrpSpPr/>
          <p:nvPr/>
        </p:nvGrpSpPr>
        <p:grpSpPr>
          <a:xfrm>
            <a:off x="8383357" y="9681370"/>
            <a:ext cx="760643" cy="760643"/>
            <a:chOff x="16526181" y="641870"/>
            <a:chExt cx="760643" cy="760643"/>
          </a:xfrm>
        </p:grpSpPr>
        <p:pic>
          <p:nvPicPr>
            <p:cNvPr id="16" name="Google Shape;101;p2">
              <a:extLst>
                <a:ext uri="{FF2B5EF4-FFF2-40B4-BE49-F238E27FC236}">
                  <a16:creationId xmlns:a16="http://schemas.microsoft.com/office/drawing/2014/main" id="{2529B3C1-7414-A051-37D4-7BBCD528789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16639451" y="751387"/>
              <a:ext cx="534103" cy="541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02;p2">
              <a:extLst>
                <a:ext uri="{FF2B5EF4-FFF2-40B4-BE49-F238E27FC236}">
                  <a16:creationId xmlns:a16="http://schemas.microsoft.com/office/drawing/2014/main" id="{85B39FE0-4249-E974-7196-6359F81115A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16772977" y="862138"/>
              <a:ext cx="267052" cy="270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03;p2">
            <a:extLst>
              <a:ext uri="{FF2B5EF4-FFF2-40B4-BE49-F238E27FC236}">
                <a16:creationId xmlns:a16="http://schemas.microsoft.com/office/drawing/2014/main" id="{E693EA32-13CF-64AB-C74A-AF94BD1F9798}"/>
              </a:ext>
            </a:extLst>
          </p:cNvPr>
          <p:cNvSpPr txBox="1"/>
          <p:nvPr/>
        </p:nvSpPr>
        <p:spPr>
          <a:xfrm>
            <a:off x="8354464" y="9907824"/>
            <a:ext cx="15790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⁺</a:t>
            </a:r>
            <a:r>
              <a:rPr 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sym typeface="Arial"/>
              </a:rPr>
              <a:t>E</a:t>
            </a:r>
            <a:endParaRPr sz="1050" dirty="0">
              <a:solidFill>
                <a:schemeClr val="dk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Calibri"/>
              <a:sym typeface="Calibri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AB5BD8-45AC-338E-EF13-CC527EE1499C}"/>
              </a:ext>
            </a:extLst>
          </p:cNvPr>
          <p:cNvGrpSpPr/>
          <p:nvPr/>
        </p:nvGrpSpPr>
        <p:grpSpPr>
          <a:xfrm>
            <a:off x="7420364" y="-1068408"/>
            <a:ext cx="3418697" cy="3386595"/>
            <a:chOff x="7240168" y="-1068408"/>
            <a:chExt cx="3418697" cy="3386595"/>
          </a:xfrm>
        </p:grpSpPr>
        <p:sp>
          <p:nvSpPr>
            <p:cNvPr id="7" name="대각선 줄무늬 6">
              <a:extLst>
                <a:ext uri="{FF2B5EF4-FFF2-40B4-BE49-F238E27FC236}">
                  <a16:creationId xmlns:a16="http://schemas.microsoft.com/office/drawing/2014/main" id="{BC2C23D1-56F6-33CD-B37A-93ABCDC6518F}"/>
                </a:ext>
              </a:extLst>
            </p:cNvPr>
            <p:cNvSpPr/>
            <p:nvPr/>
          </p:nvSpPr>
          <p:spPr>
            <a:xfrm>
              <a:off x="8962961" y="651878"/>
              <a:ext cx="1695904" cy="1666309"/>
            </a:xfrm>
            <a:prstGeom prst="diagStrip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4D623A9B-6A29-3EC0-C9FA-A1C896FD1F4E}"/>
                </a:ext>
              </a:extLst>
            </p:cNvPr>
            <p:cNvSpPr/>
            <p:nvPr/>
          </p:nvSpPr>
          <p:spPr>
            <a:xfrm rot="5400000">
              <a:off x="7272112" y="598416"/>
              <a:ext cx="1666310" cy="1724476"/>
            </a:xfrm>
            <a:prstGeom prst="diagStrip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대각선 줄무늬 19">
              <a:extLst>
                <a:ext uri="{FF2B5EF4-FFF2-40B4-BE49-F238E27FC236}">
                  <a16:creationId xmlns:a16="http://schemas.microsoft.com/office/drawing/2014/main" id="{CFD17D0A-E536-0152-0BE7-C89A710B4535}"/>
                </a:ext>
              </a:extLst>
            </p:cNvPr>
            <p:cNvSpPr/>
            <p:nvPr/>
          </p:nvSpPr>
          <p:spPr>
            <a:xfrm rot="10800000">
              <a:off x="7240168" y="-1068408"/>
              <a:ext cx="1729929" cy="1710194"/>
            </a:xfrm>
            <a:prstGeom prst="diagStrip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대각선 줄무늬 20">
              <a:extLst>
                <a:ext uri="{FF2B5EF4-FFF2-40B4-BE49-F238E27FC236}">
                  <a16:creationId xmlns:a16="http://schemas.microsoft.com/office/drawing/2014/main" id="{B1F05C94-D3CC-B167-0AA2-BED8C60E49DB}"/>
                </a:ext>
              </a:extLst>
            </p:cNvPr>
            <p:cNvSpPr/>
            <p:nvPr/>
          </p:nvSpPr>
          <p:spPr>
            <a:xfrm rot="16200000">
              <a:off x="8947379" y="-1055413"/>
              <a:ext cx="1724480" cy="1698491"/>
            </a:xfrm>
            <a:prstGeom prst="diagStrip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F3EFCE-4284-8D85-6591-AEF1EDF6E269}"/>
              </a:ext>
            </a:extLst>
          </p:cNvPr>
          <p:cNvSpPr txBox="1"/>
          <p:nvPr/>
        </p:nvSpPr>
        <p:spPr>
          <a:xfrm>
            <a:off x="2233530" y="4669586"/>
            <a:ext cx="42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4B9CA-83A4-AD2D-64DF-A7054BDEAEDF}"/>
              </a:ext>
            </a:extLst>
          </p:cNvPr>
          <p:cNvSpPr txBox="1"/>
          <p:nvPr/>
        </p:nvSpPr>
        <p:spPr>
          <a:xfrm>
            <a:off x="8439800" y="2577130"/>
            <a:ext cx="1398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Montserrat Black" pitchFamily="2" charset="0"/>
              </a:rPr>
              <a:t>INDEX</a:t>
            </a:r>
            <a:endParaRPr lang="ko-KR" altLang="en-US" sz="2800" dirty="0">
              <a:latin typeface="Montserrat Black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D0CD12-8A13-0459-7A58-3332C3C72622}"/>
              </a:ext>
            </a:extLst>
          </p:cNvPr>
          <p:cNvSpPr txBox="1"/>
          <p:nvPr/>
        </p:nvSpPr>
        <p:spPr>
          <a:xfrm>
            <a:off x="5032320" y="4669586"/>
            <a:ext cx="420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D2F0C-850C-480A-C0FA-FE3D81F7E6AF}"/>
              </a:ext>
            </a:extLst>
          </p:cNvPr>
          <p:cNvSpPr txBox="1"/>
          <p:nvPr/>
        </p:nvSpPr>
        <p:spPr>
          <a:xfrm>
            <a:off x="7819633" y="4669586"/>
            <a:ext cx="429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0E6FE-06FD-2B9E-35DA-59E49BE16A46}"/>
              </a:ext>
            </a:extLst>
          </p:cNvPr>
          <p:cNvSpPr txBox="1"/>
          <p:nvPr/>
        </p:nvSpPr>
        <p:spPr>
          <a:xfrm>
            <a:off x="10569037" y="4669586"/>
            <a:ext cx="521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4DAB4F-A967-6CAB-A79B-130E0492B9C7}"/>
              </a:ext>
            </a:extLst>
          </p:cNvPr>
          <p:cNvSpPr txBox="1"/>
          <p:nvPr/>
        </p:nvSpPr>
        <p:spPr>
          <a:xfrm>
            <a:off x="13379500" y="4669586"/>
            <a:ext cx="490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F3C94-80F9-FA6E-F156-D911635873EC}"/>
              </a:ext>
            </a:extLst>
          </p:cNvPr>
          <p:cNvSpPr txBox="1"/>
          <p:nvPr/>
        </p:nvSpPr>
        <p:spPr>
          <a:xfrm>
            <a:off x="16191580" y="4669586"/>
            <a:ext cx="45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5C8AF96-2B6D-AD8A-16D0-38ECF030C311}"/>
              </a:ext>
            </a:extLst>
          </p:cNvPr>
          <p:cNvSpPr/>
          <p:nvPr/>
        </p:nvSpPr>
        <p:spPr>
          <a:xfrm>
            <a:off x="1895333" y="5418698"/>
            <a:ext cx="1090333" cy="1090333"/>
          </a:xfrm>
          <a:prstGeom prst="donut">
            <a:avLst>
              <a:gd name="adj" fmla="val 5267"/>
            </a:avLst>
          </a:prstGeom>
          <a:solidFill>
            <a:srgbClr val="25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7109C-8B1B-92CA-68BB-3AB18A32B7F4}"/>
              </a:ext>
            </a:extLst>
          </p:cNvPr>
          <p:cNvSpPr/>
          <p:nvPr/>
        </p:nvSpPr>
        <p:spPr>
          <a:xfrm>
            <a:off x="1895333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012366-6ED1-6C16-DADF-5CF5CDA209AE}"/>
              </a:ext>
            </a:extLst>
          </p:cNvPr>
          <p:cNvSpPr/>
          <p:nvPr/>
        </p:nvSpPr>
        <p:spPr>
          <a:xfrm rot="5400000">
            <a:off x="2167916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8C8C1E-504C-FD85-F415-6F04E53104EA}"/>
              </a:ext>
            </a:extLst>
          </p:cNvPr>
          <p:cNvSpPr/>
          <p:nvPr/>
        </p:nvSpPr>
        <p:spPr>
          <a:xfrm>
            <a:off x="2931161" y="5941003"/>
            <a:ext cx="54506" cy="1485035"/>
          </a:xfrm>
          <a:prstGeom prst="rect">
            <a:avLst/>
          </a:prstGeom>
          <a:solidFill>
            <a:srgbClr val="25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4D18B1BE-E48E-BCBE-F51D-2C4C5BF970A5}"/>
              </a:ext>
            </a:extLst>
          </p:cNvPr>
          <p:cNvSpPr/>
          <p:nvPr/>
        </p:nvSpPr>
        <p:spPr>
          <a:xfrm>
            <a:off x="1898735" y="4386030"/>
            <a:ext cx="1090333" cy="1090333"/>
          </a:xfrm>
          <a:prstGeom prst="donut">
            <a:avLst>
              <a:gd name="adj" fmla="val 6532"/>
            </a:avLst>
          </a:prstGeom>
          <a:solidFill>
            <a:srgbClr val="258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원형: 비어 있음 39">
            <a:extLst>
              <a:ext uri="{FF2B5EF4-FFF2-40B4-BE49-F238E27FC236}">
                <a16:creationId xmlns:a16="http://schemas.microsoft.com/office/drawing/2014/main" id="{4E294AD8-08B4-03ED-002E-3EEF635FCE75}"/>
              </a:ext>
            </a:extLst>
          </p:cNvPr>
          <p:cNvSpPr/>
          <p:nvPr/>
        </p:nvSpPr>
        <p:spPr>
          <a:xfrm>
            <a:off x="4693715" y="5418698"/>
            <a:ext cx="1090333" cy="1090333"/>
          </a:xfrm>
          <a:prstGeom prst="donut">
            <a:avLst>
              <a:gd name="adj" fmla="val 5267"/>
            </a:avLst>
          </a:prstGeom>
          <a:solidFill>
            <a:srgbClr val="226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053A71-E9B8-6728-B34B-7520CFCF1A8E}"/>
              </a:ext>
            </a:extLst>
          </p:cNvPr>
          <p:cNvSpPr/>
          <p:nvPr/>
        </p:nvSpPr>
        <p:spPr>
          <a:xfrm>
            <a:off x="4693715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C6AAEB-8B94-A829-D770-79103E2293F8}"/>
              </a:ext>
            </a:extLst>
          </p:cNvPr>
          <p:cNvSpPr/>
          <p:nvPr/>
        </p:nvSpPr>
        <p:spPr>
          <a:xfrm rot="5400000">
            <a:off x="4966298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4C539-1A98-5676-C57B-1DC8F5106806}"/>
              </a:ext>
            </a:extLst>
          </p:cNvPr>
          <p:cNvSpPr/>
          <p:nvPr/>
        </p:nvSpPr>
        <p:spPr>
          <a:xfrm>
            <a:off x="5726549" y="5933384"/>
            <a:ext cx="57907" cy="1485035"/>
          </a:xfrm>
          <a:prstGeom prst="rect">
            <a:avLst/>
          </a:prstGeom>
          <a:solidFill>
            <a:srgbClr val="226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1FC8024F-0E5E-FDC6-1DA9-FA92D6C70769}"/>
              </a:ext>
            </a:extLst>
          </p:cNvPr>
          <p:cNvSpPr/>
          <p:nvPr/>
        </p:nvSpPr>
        <p:spPr>
          <a:xfrm>
            <a:off x="4697525" y="4386030"/>
            <a:ext cx="1090333" cy="1090333"/>
          </a:xfrm>
          <a:prstGeom prst="donut">
            <a:avLst>
              <a:gd name="adj" fmla="val 6532"/>
            </a:avLst>
          </a:prstGeom>
          <a:solidFill>
            <a:srgbClr val="226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원형: 비어 있음 51">
            <a:extLst>
              <a:ext uri="{FF2B5EF4-FFF2-40B4-BE49-F238E27FC236}">
                <a16:creationId xmlns:a16="http://schemas.microsoft.com/office/drawing/2014/main" id="{A8CF21DD-38E1-C69D-0325-3DE182B6678F}"/>
              </a:ext>
            </a:extLst>
          </p:cNvPr>
          <p:cNvSpPr/>
          <p:nvPr/>
        </p:nvSpPr>
        <p:spPr>
          <a:xfrm>
            <a:off x="7496315" y="5418698"/>
            <a:ext cx="1090333" cy="1090333"/>
          </a:xfrm>
          <a:prstGeom prst="donut">
            <a:avLst>
              <a:gd name="adj" fmla="val 5267"/>
            </a:avLst>
          </a:prstGeom>
          <a:solidFill>
            <a:srgbClr val="2B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927D80-1CAF-AE56-E3FC-E511B0B2C33A}"/>
              </a:ext>
            </a:extLst>
          </p:cNvPr>
          <p:cNvSpPr/>
          <p:nvPr/>
        </p:nvSpPr>
        <p:spPr>
          <a:xfrm>
            <a:off x="7496315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0D5C31-47A0-52DD-281B-4BEC606AF651}"/>
              </a:ext>
            </a:extLst>
          </p:cNvPr>
          <p:cNvSpPr/>
          <p:nvPr/>
        </p:nvSpPr>
        <p:spPr>
          <a:xfrm rot="5400000">
            <a:off x="7768898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6D7431-3740-4FDD-9454-469D96BA0267}"/>
              </a:ext>
            </a:extLst>
          </p:cNvPr>
          <p:cNvSpPr/>
          <p:nvPr/>
        </p:nvSpPr>
        <p:spPr>
          <a:xfrm>
            <a:off x="8528741" y="5931765"/>
            <a:ext cx="57907" cy="1485035"/>
          </a:xfrm>
          <a:prstGeom prst="rect">
            <a:avLst/>
          </a:prstGeom>
          <a:solidFill>
            <a:srgbClr val="2B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9BE2D01B-5B5E-61D1-4D72-949F20EDED62}"/>
              </a:ext>
            </a:extLst>
          </p:cNvPr>
          <p:cNvSpPr/>
          <p:nvPr/>
        </p:nvSpPr>
        <p:spPr>
          <a:xfrm>
            <a:off x="7489207" y="4386030"/>
            <a:ext cx="1090333" cy="1090333"/>
          </a:xfrm>
          <a:prstGeom prst="donut">
            <a:avLst>
              <a:gd name="adj" fmla="val 6532"/>
            </a:avLst>
          </a:prstGeom>
          <a:solidFill>
            <a:srgbClr val="2B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원형: 비어 있음 57">
            <a:extLst>
              <a:ext uri="{FF2B5EF4-FFF2-40B4-BE49-F238E27FC236}">
                <a16:creationId xmlns:a16="http://schemas.microsoft.com/office/drawing/2014/main" id="{E9A112E8-089B-4B36-C9D3-F9DE514D6A20}"/>
              </a:ext>
            </a:extLst>
          </p:cNvPr>
          <p:cNvSpPr/>
          <p:nvPr/>
        </p:nvSpPr>
        <p:spPr>
          <a:xfrm>
            <a:off x="10294151" y="5418698"/>
            <a:ext cx="1090333" cy="1090333"/>
          </a:xfrm>
          <a:prstGeom prst="donut">
            <a:avLst>
              <a:gd name="adj" fmla="val 52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1DC9DF1-534B-D2F1-28E0-1DDA8C187807}"/>
              </a:ext>
            </a:extLst>
          </p:cNvPr>
          <p:cNvSpPr/>
          <p:nvPr/>
        </p:nvSpPr>
        <p:spPr>
          <a:xfrm>
            <a:off x="10294151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1A100D-4BD5-3BF0-394C-9F7F72C5592E}"/>
              </a:ext>
            </a:extLst>
          </p:cNvPr>
          <p:cNvSpPr/>
          <p:nvPr/>
        </p:nvSpPr>
        <p:spPr>
          <a:xfrm rot="5400000">
            <a:off x="10566734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C7C9A4F-F099-8C0C-E35E-2AEA7033EEB8}"/>
              </a:ext>
            </a:extLst>
          </p:cNvPr>
          <p:cNvSpPr/>
          <p:nvPr/>
        </p:nvSpPr>
        <p:spPr>
          <a:xfrm>
            <a:off x="11326577" y="5939385"/>
            <a:ext cx="57907" cy="14850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B0B99F3-FE06-5187-9041-C9D08504AB1E}"/>
              </a:ext>
            </a:extLst>
          </p:cNvPr>
          <p:cNvSpPr/>
          <p:nvPr/>
        </p:nvSpPr>
        <p:spPr>
          <a:xfrm>
            <a:off x="10284443" y="4386030"/>
            <a:ext cx="1090333" cy="1090333"/>
          </a:xfrm>
          <a:prstGeom prst="donut">
            <a:avLst>
              <a:gd name="adj" fmla="val 653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원형: 비어 있음 63">
            <a:extLst>
              <a:ext uri="{FF2B5EF4-FFF2-40B4-BE49-F238E27FC236}">
                <a16:creationId xmlns:a16="http://schemas.microsoft.com/office/drawing/2014/main" id="{93873B25-5FDF-E5F1-F6E1-22CC4128A5CE}"/>
              </a:ext>
            </a:extLst>
          </p:cNvPr>
          <p:cNvSpPr/>
          <p:nvPr/>
        </p:nvSpPr>
        <p:spPr>
          <a:xfrm>
            <a:off x="13066161" y="5418698"/>
            <a:ext cx="1090333" cy="1090333"/>
          </a:xfrm>
          <a:prstGeom prst="donut">
            <a:avLst>
              <a:gd name="adj" fmla="val 52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2336341-8423-A25B-AE00-ED042683A5D8}"/>
              </a:ext>
            </a:extLst>
          </p:cNvPr>
          <p:cNvSpPr/>
          <p:nvPr/>
        </p:nvSpPr>
        <p:spPr>
          <a:xfrm>
            <a:off x="13066161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A2F5197-B3E4-B782-6489-EB092A9D778F}"/>
              </a:ext>
            </a:extLst>
          </p:cNvPr>
          <p:cNvSpPr/>
          <p:nvPr/>
        </p:nvSpPr>
        <p:spPr>
          <a:xfrm rot="5400000">
            <a:off x="13338744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DBA66EE-0B42-CFFF-A51F-652E7520BF4B}"/>
              </a:ext>
            </a:extLst>
          </p:cNvPr>
          <p:cNvSpPr/>
          <p:nvPr/>
        </p:nvSpPr>
        <p:spPr>
          <a:xfrm>
            <a:off x="14102397" y="5933382"/>
            <a:ext cx="54097" cy="14850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원형: 비어 있음 22">
            <a:extLst>
              <a:ext uri="{FF2B5EF4-FFF2-40B4-BE49-F238E27FC236}">
                <a16:creationId xmlns:a16="http://schemas.microsoft.com/office/drawing/2014/main" id="{73B71CA7-44A1-AEFD-B98F-F5B61CED1B23}"/>
              </a:ext>
            </a:extLst>
          </p:cNvPr>
          <p:cNvSpPr/>
          <p:nvPr/>
        </p:nvSpPr>
        <p:spPr>
          <a:xfrm>
            <a:off x="13079679" y="4386030"/>
            <a:ext cx="1090333" cy="1090333"/>
          </a:xfrm>
          <a:prstGeom prst="donut">
            <a:avLst>
              <a:gd name="adj" fmla="val 653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950C009B-D2D8-A3DA-0FFE-934C83C88310}"/>
              </a:ext>
            </a:extLst>
          </p:cNvPr>
          <p:cNvSpPr/>
          <p:nvPr/>
        </p:nvSpPr>
        <p:spPr>
          <a:xfrm>
            <a:off x="15874915" y="5418698"/>
            <a:ext cx="1090333" cy="1090333"/>
          </a:xfrm>
          <a:prstGeom prst="donut">
            <a:avLst>
              <a:gd name="adj" fmla="val 5267"/>
            </a:avLst>
          </a:prstGeom>
          <a:solidFill>
            <a:srgbClr val="1E1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6C8BE04-8A09-3E16-9202-D3A48EE5751E}"/>
              </a:ext>
            </a:extLst>
          </p:cNvPr>
          <p:cNvSpPr/>
          <p:nvPr/>
        </p:nvSpPr>
        <p:spPr>
          <a:xfrm>
            <a:off x="15874915" y="5413678"/>
            <a:ext cx="545167" cy="1076815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03D991-5EDF-744C-50E6-9B59D7E11AC3}"/>
              </a:ext>
            </a:extLst>
          </p:cNvPr>
          <p:cNvSpPr/>
          <p:nvPr/>
        </p:nvSpPr>
        <p:spPr>
          <a:xfrm rot="5400000">
            <a:off x="16147498" y="5696300"/>
            <a:ext cx="545167" cy="109033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1E9A7AB-8A66-88DD-CD4B-B64F78F610B8}"/>
              </a:ext>
            </a:extLst>
          </p:cNvPr>
          <p:cNvSpPr/>
          <p:nvPr/>
        </p:nvSpPr>
        <p:spPr>
          <a:xfrm>
            <a:off x="16907341" y="5947005"/>
            <a:ext cx="57907" cy="148503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88C78C92-550D-FA41-2FE9-5E4DC2AB2992}"/>
              </a:ext>
            </a:extLst>
          </p:cNvPr>
          <p:cNvSpPr/>
          <p:nvPr/>
        </p:nvSpPr>
        <p:spPr>
          <a:xfrm>
            <a:off x="15874915" y="4386030"/>
            <a:ext cx="1090333" cy="1090333"/>
          </a:xfrm>
          <a:prstGeom prst="donut">
            <a:avLst>
              <a:gd name="adj" fmla="val 6532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F557A7-AF7F-4D06-CF2E-064179F7A9AD}"/>
              </a:ext>
            </a:extLst>
          </p:cNvPr>
          <p:cNvSpPr txBox="1"/>
          <p:nvPr/>
        </p:nvSpPr>
        <p:spPr>
          <a:xfrm>
            <a:off x="4323241" y="6193090"/>
            <a:ext cx="135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데이터셋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F17751-94AF-7485-099B-16BB7D23D4DF}"/>
              </a:ext>
            </a:extLst>
          </p:cNvPr>
          <p:cNvSpPr txBox="1"/>
          <p:nvPr/>
        </p:nvSpPr>
        <p:spPr>
          <a:xfrm>
            <a:off x="7102152" y="6071170"/>
            <a:ext cx="1352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지표 및 시그널 분석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DCB2BA-6698-99B0-0A6B-3C346A2FB5F4}"/>
              </a:ext>
            </a:extLst>
          </p:cNvPr>
          <p:cNvSpPr txBox="1"/>
          <p:nvPr/>
        </p:nvSpPr>
        <p:spPr>
          <a:xfrm>
            <a:off x="9881063" y="6071170"/>
            <a:ext cx="143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132868D-F25F-CA5B-0146-1D18AF5D49CC}"/>
              </a:ext>
            </a:extLst>
          </p:cNvPr>
          <p:cNvSpPr txBox="1"/>
          <p:nvPr/>
        </p:nvSpPr>
        <p:spPr>
          <a:xfrm>
            <a:off x="12681957" y="6071170"/>
            <a:ext cx="1413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포트폴리오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성과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DCB459-D076-8669-52B8-21B7BD11DDD1}"/>
              </a:ext>
            </a:extLst>
          </p:cNvPr>
          <p:cNvSpPr txBox="1"/>
          <p:nvPr/>
        </p:nvSpPr>
        <p:spPr>
          <a:xfrm>
            <a:off x="15521866" y="6071169"/>
            <a:ext cx="135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적용방안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0F5415-6042-9EED-F7CD-9DA170131F62}"/>
              </a:ext>
            </a:extLst>
          </p:cNvPr>
          <p:cNvSpPr txBox="1"/>
          <p:nvPr/>
        </p:nvSpPr>
        <p:spPr>
          <a:xfrm>
            <a:off x="1544330" y="6193090"/>
            <a:ext cx="135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6DAD393-1055-CBF2-EC13-ACDD7782FD3C}"/>
              </a:ext>
            </a:extLst>
          </p:cNvPr>
          <p:cNvGrpSpPr/>
          <p:nvPr/>
        </p:nvGrpSpPr>
        <p:grpSpPr>
          <a:xfrm>
            <a:off x="8172145" y="-238709"/>
            <a:ext cx="1943405" cy="1802855"/>
            <a:chOff x="8172145" y="-238709"/>
            <a:chExt cx="1943405" cy="1802855"/>
          </a:xfrm>
          <a:effectLst>
            <a:outerShdw blurRad="127000" dist="1574800" dir="5400000" sx="90000" sy="-19000" rotWithShape="0">
              <a:prstClr val="black">
                <a:alpha val="6000"/>
              </a:prstClr>
            </a:outerShdw>
          </a:effectLst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F0A801BE-9EC9-011C-A68D-7E92037CBFB2}"/>
                </a:ext>
              </a:extLst>
            </p:cNvPr>
            <p:cNvSpPr/>
            <p:nvPr/>
          </p:nvSpPr>
          <p:spPr>
            <a:xfrm>
              <a:off x="9147700" y="-238709"/>
              <a:ext cx="967850" cy="890587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각 삼각형 72">
              <a:extLst>
                <a:ext uri="{FF2B5EF4-FFF2-40B4-BE49-F238E27FC236}">
                  <a16:creationId xmlns:a16="http://schemas.microsoft.com/office/drawing/2014/main" id="{7869FF91-9925-3CEA-9502-89BD41BB15E6}"/>
                </a:ext>
              </a:extLst>
            </p:cNvPr>
            <p:cNvSpPr/>
            <p:nvPr/>
          </p:nvSpPr>
          <p:spPr>
            <a:xfrm flipH="1">
              <a:off x="8172145" y="-235909"/>
              <a:ext cx="975555" cy="890587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각 삼각형 73">
              <a:extLst>
                <a:ext uri="{FF2B5EF4-FFF2-40B4-BE49-F238E27FC236}">
                  <a16:creationId xmlns:a16="http://schemas.microsoft.com/office/drawing/2014/main" id="{794DF215-1A2B-E96B-35F1-7C4AC367AB03}"/>
                </a:ext>
              </a:extLst>
            </p:cNvPr>
            <p:cNvSpPr/>
            <p:nvPr/>
          </p:nvSpPr>
          <p:spPr>
            <a:xfrm rot="16200000" flipH="1">
              <a:off x="8211060" y="619649"/>
              <a:ext cx="905588" cy="953429"/>
            </a:xfrm>
            <a:prstGeom prst="rtTriangle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각 삼각형 66">
              <a:extLst>
                <a:ext uri="{FF2B5EF4-FFF2-40B4-BE49-F238E27FC236}">
                  <a16:creationId xmlns:a16="http://schemas.microsoft.com/office/drawing/2014/main" id="{BA483E70-559F-4D85-D5B3-B60B3C255B95}"/>
                </a:ext>
              </a:extLst>
            </p:cNvPr>
            <p:cNvSpPr/>
            <p:nvPr/>
          </p:nvSpPr>
          <p:spPr>
            <a:xfrm rot="5400000">
              <a:off x="9164430" y="628019"/>
              <a:ext cx="912265" cy="959989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575EC6-5D88-846F-2E4E-88813DB01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10" y="1642169"/>
            <a:ext cx="14712417" cy="5792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B19053-BD0E-4993-3CE8-E9FD12B48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5306" y="3866153"/>
            <a:ext cx="10485265" cy="4144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123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5265C-C12F-A86E-0816-663B37258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31" y="2053119"/>
            <a:ext cx="10310670" cy="21107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7070B2-42FC-0253-B8A2-2E38E2F7D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16" y="4766298"/>
            <a:ext cx="10310670" cy="20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시그널 분석 – 경기선행지수(CLI)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597E9F-047F-F383-5FA5-6D6B37789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112" b="20162"/>
          <a:stretch/>
        </p:blipFill>
        <p:spPr>
          <a:xfrm>
            <a:off x="5666373" y="2637046"/>
            <a:ext cx="4000925" cy="17922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9DECB7-B487-021B-1397-9A0F587F62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9" r="59272" b="19051"/>
          <a:stretch/>
        </p:blipFill>
        <p:spPr>
          <a:xfrm>
            <a:off x="5619079" y="5418423"/>
            <a:ext cx="4270328" cy="18001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2CE0D5-79F4-1F8B-E339-52028883978A}"/>
              </a:ext>
            </a:extLst>
          </p:cNvPr>
          <p:cNvSpPr txBox="1"/>
          <p:nvPr/>
        </p:nvSpPr>
        <p:spPr>
          <a:xfrm>
            <a:off x="8140453" y="7280359"/>
            <a:ext cx="33230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X13-ARIMA-SEATS</a:t>
            </a:r>
            <a:endParaRPr lang="en-US" altLang="ko-KR" sz="2000" dirty="0"/>
          </a:p>
          <a:p>
            <a:pPr algn="ctr"/>
            <a:r>
              <a:rPr lang="ko-KR" altLang="en-US" sz="2000" dirty="0"/>
              <a:t>계절조정 </a:t>
            </a:r>
            <a:endParaRPr lang="en-US" altLang="ko-KR" sz="2000" dirty="0"/>
          </a:p>
          <a:p>
            <a:pPr algn="ctr"/>
            <a:r>
              <a:rPr lang="ko-KR" altLang="en-US" sz="2000" dirty="0"/>
              <a:t>및 월 단위 </a:t>
            </a:r>
            <a:r>
              <a:rPr lang="en-US" altLang="ko-KR" sz="2000" dirty="0"/>
              <a:t>resampling</a:t>
            </a:r>
            <a:endParaRPr lang="ko-KR" altLang="en-US" sz="2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195BDC-9926-3C62-B88B-C73140C99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8921" y="1895150"/>
            <a:ext cx="6584489" cy="17354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AFB12A-1154-FE4B-A3D3-0EAC52A0D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9772" y="3692375"/>
            <a:ext cx="6702785" cy="169838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0FC63D-7536-C9A9-6A2C-2CC29A392931}"/>
              </a:ext>
            </a:extLst>
          </p:cNvPr>
          <p:cNvCxnSpPr/>
          <p:nvPr/>
        </p:nvCxnSpPr>
        <p:spPr>
          <a:xfrm flipV="1">
            <a:off x="10717306" y="5768788"/>
            <a:ext cx="968188" cy="13178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7046A4-71B9-5C2D-C767-B8FF78FF717C}"/>
              </a:ext>
            </a:extLst>
          </p:cNvPr>
          <p:cNvSpPr txBox="1"/>
          <p:nvPr/>
        </p:nvSpPr>
        <p:spPr>
          <a:xfrm>
            <a:off x="348773" y="8388819"/>
            <a:ext cx="62727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계절조정 </a:t>
            </a:r>
            <a:r>
              <a:rPr lang="en-US" altLang="ko-KR" sz="2400" dirty="0"/>
              <a:t>:</a:t>
            </a:r>
            <a:r>
              <a:rPr lang="ko-KR" altLang="en-US" sz="2400" dirty="0"/>
              <a:t> 시계열의 다양한 변동요인 중 경기적 요인에 의한 변동을 보고자 할 때 원계열에서 비경기적 요인인 계절변동요인을 추출하여 제거하는 일련의 과정</a:t>
            </a:r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FEB084-22D3-8F05-162B-42654BE0515C}"/>
              </a:ext>
            </a:extLst>
          </p:cNvPr>
          <p:cNvGrpSpPr/>
          <p:nvPr/>
        </p:nvGrpSpPr>
        <p:grpSpPr>
          <a:xfrm>
            <a:off x="98489" y="2449508"/>
            <a:ext cx="5433183" cy="5445927"/>
            <a:chOff x="98489" y="1898181"/>
            <a:chExt cx="5433183" cy="54459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887BBCB-921E-0CA4-1273-28A32688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489" y="1898181"/>
              <a:ext cx="5358877" cy="259520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8E0D792-5E49-0647-AE82-0D9F3A07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4789" y="4748527"/>
              <a:ext cx="5358877" cy="259558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6A8A32-630A-3391-1545-E7A05E17C7B2}"/>
                </a:ext>
              </a:extLst>
            </p:cNvPr>
            <p:cNvSpPr/>
            <p:nvPr/>
          </p:nvSpPr>
          <p:spPr>
            <a:xfrm>
              <a:off x="144789" y="3119718"/>
              <a:ext cx="5358877" cy="6852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A27277A-B474-8803-0D13-3E8221798990}"/>
                </a:ext>
              </a:extLst>
            </p:cNvPr>
            <p:cNvSpPr/>
            <p:nvPr/>
          </p:nvSpPr>
          <p:spPr>
            <a:xfrm>
              <a:off x="172795" y="6002891"/>
              <a:ext cx="5358877" cy="6852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A7023F-D2BD-3383-5E60-3A50182DFCC3}"/>
              </a:ext>
            </a:extLst>
          </p:cNvPr>
          <p:cNvSpPr txBox="1"/>
          <p:nvPr/>
        </p:nvSpPr>
        <p:spPr>
          <a:xfrm>
            <a:off x="6092696" y="1630874"/>
            <a:ext cx="33230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Dickey-Fuller </a:t>
            </a:r>
          </a:p>
          <a:p>
            <a:pPr algn="ctr"/>
            <a:r>
              <a:rPr lang="ko-KR" altLang="en-US" sz="2400" dirty="0"/>
              <a:t>시계열 계절성 검정</a:t>
            </a:r>
            <a:endParaRPr lang="ko-KR" altLang="en-US" sz="2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A3990-783E-5821-BE10-48122253A246}"/>
              </a:ext>
            </a:extLst>
          </p:cNvPr>
          <p:cNvSpPr/>
          <p:nvPr/>
        </p:nvSpPr>
        <p:spPr>
          <a:xfrm>
            <a:off x="5619079" y="3119718"/>
            <a:ext cx="4000925" cy="26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BCE303-DA56-3D4D-C627-632416487528}"/>
              </a:ext>
            </a:extLst>
          </p:cNvPr>
          <p:cNvSpPr/>
          <p:nvPr/>
        </p:nvSpPr>
        <p:spPr>
          <a:xfrm>
            <a:off x="5623561" y="5867399"/>
            <a:ext cx="4000926" cy="26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65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시그널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ko-KR" alt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지수화 및 순환변동치 산출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E9CFC9-567C-4621-00BE-9FA969D97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935" y="1418829"/>
            <a:ext cx="4778050" cy="883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FDBEE1-CB9B-0A9E-C152-00C25E936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673" y="3789871"/>
            <a:ext cx="12110654" cy="27072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40FD9-DF88-65B6-A9F9-CFA2F8B33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258" y="7111031"/>
            <a:ext cx="12557225" cy="27808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81AF37-7261-781A-2A17-4DAD7AD09586}"/>
              </a:ext>
            </a:extLst>
          </p:cNvPr>
          <p:cNvSpPr txBox="1"/>
          <p:nvPr/>
        </p:nvSpPr>
        <p:spPr>
          <a:xfrm>
            <a:off x="4977053" y="6574526"/>
            <a:ext cx="801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Double HP</a:t>
            </a:r>
            <a:r>
              <a:rPr lang="ko-KR" altLang="en-US" sz="2800" dirty="0"/>
              <a:t>필터 적용 순환 변동치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DAA2F6-55A3-0ADE-B76C-56725465664A}"/>
              </a:ext>
            </a:extLst>
          </p:cNvPr>
          <p:cNvSpPr txBox="1"/>
          <p:nvPr/>
        </p:nvSpPr>
        <p:spPr>
          <a:xfrm>
            <a:off x="5138178" y="3266651"/>
            <a:ext cx="8011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뉴스 지수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36678E-A43C-680D-B60B-E4B43C65C31A}"/>
              </a:ext>
            </a:extLst>
          </p:cNvPr>
          <p:cNvSpPr txBox="1"/>
          <p:nvPr/>
        </p:nvSpPr>
        <p:spPr>
          <a:xfrm>
            <a:off x="11301436" y="2281428"/>
            <a:ext cx="673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Ref : </a:t>
            </a:r>
            <a:r>
              <a:rPr lang="ko-KR" altLang="en-US" sz="1600" b="1" dirty="0"/>
              <a:t>뉴스 빅데이터를 이용한 경기 판단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빅카인즈</a:t>
            </a:r>
            <a:r>
              <a:rPr lang="ko-KR" altLang="en-US" sz="1600" b="1" dirty="0"/>
              <a:t> 뉴스 경기지수의 개발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DB0AA0-65E3-6134-22D7-591C914E522D}"/>
              </a:ext>
            </a:extLst>
          </p:cNvPr>
          <p:cNvSpPr txBox="1"/>
          <p:nvPr/>
        </p:nvSpPr>
        <p:spPr>
          <a:xfrm>
            <a:off x="4621369" y="1667154"/>
            <a:ext cx="4005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뉴스 지수 </a:t>
            </a:r>
            <a:r>
              <a:rPr lang="en-US" altLang="ko-KR" sz="2800" dirty="0"/>
              <a:t>=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1628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시그널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선행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지수</a:t>
            </a:r>
            <a:r>
              <a:rPr lang="ko-KR" altLang="en-US" sz="4000" dirty="0">
                <a:solidFill>
                  <a:schemeClr val="dk1"/>
                </a:solidFill>
              </a:rPr>
              <a:t>와 비교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15C0AB-A3FA-AFD6-716B-23D97011B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23" y="2017704"/>
            <a:ext cx="10671417" cy="23150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7AF7A2-7252-D9A7-C087-AF6B156FB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24" y="4440467"/>
            <a:ext cx="10671416" cy="24569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8A138C-755B-83AB-E2F0-AD91EDB6FA12}"/>
              </a:ext>
            </a:extLst>
          </p:cNvPr>
          <p:cNvSpPr txBox="1"/>
          <p:nvPr/>
        </p:nvSpPr>
        <p:spPr>
          <a:xfrm>
            <a:off x="11394140" y="2091074"/>
            <a:ext cx="6370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    경기 선행 지수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코로나 폭락 구간에서 오히려 경기 상승예측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코스피 횡보구간과 지수 괴리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165246-3F5C-650B-F080-576FDA758702}"/>
              </a:ext>
            </a:extLst>
          </p:cNvPr>
          <p:cNvSpPr txBox="1"/>
          <p:nvPr/>
        </p:nvSpPr>
        <p:spPr>
          <a:xfrm>
            <a:off x="6495493" y="8606313"/>
            <a:ext cx="9931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상관 분석 결과 선행지수 대비 코스피와 높은 상관 관계</a:t>
            </a:r>
            <a:endParaRPr lang="en-US" altLang="ko-KR" sz="2800" b="1" dirty="0"/>
          </a:p>
          <a:p>
            <a:r>
              <a:rPr lang="en-US" altLang="ko-KR" sz="2800" b="1" dirty="0"/>
              <a:t>=&gt; </a:t>
            </a:r>
            <a:r>
              <a:rPr lang="ko-KR" altLang="en-US" sz="2800" b="1" dirty="0"/>
              <a:t>주식 투자에 최적화된 경기 지수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D2D9A19-0675-9F9D-8257-20E39E39B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6052" y="7523141"/>
            <a:ext cx="4709441" cy="21663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44843B-6B54-1CC2-C561-E4627F7F66AA}"/>
              </a:ext>
            </a:extLst>
          </p:cNvPr>
          <p:cNvSpPr txBox="1"/>
          <p:nvPr/>
        </p:nvSpPr>
        <p:spPr>
          <a:xfrm>
            <a:off x="11394140" y="5043475"/>
            <a:ext cx="65890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     뉴스 지수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코로나 폭락 구간 예측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코스피 횡보 구간 변동성 그대로 예측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ko-KR" altLang="en-US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345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5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292" name="Google Shape;292;p15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293" name="Google Shape;293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5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5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시그널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altLang="ko-KR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</a:t>
            </a:r>
            <a:r>
              <a:rPr lang="en-US" altLang="ko-KR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선행</a:t>
            </a:r>
            <a:r>
              <a:rPr lang="en-US" altLang="ko-KR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지수</a:t>
            </a:r>
            <a:r>
              <a:rPr lang="ko-KR" altLang="en-US" sz="4000" dirty="0">
                <a:solidFill>
                  <a:schemeClr val="dk1"/>
                </a:solidFill>
              </a:rPr>
              <a:t>와 비교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E1C87-D599-E7DC-54C1-1A7F5C62F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426" y="3841878"/>
            <a:ext cx="13546382" cy="3022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F79634-31A6-6901-0135-89A5F77C0A49}"/>
              </a:ext>
            </a:extLst>
          </p:cNvPr>
          <p:cNvSpPr txBox="1"/>
          <p:nvPr/>
        </p:nvSpPr>
        <p:spPr>
          <a:xfrm>
            <a:off x="397464" y="7338987"/>
            <a:ext cx="821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* </a:t>
            </a:r>
            <a:r>
              <a:rPr lang="ko-KR" altLang="en-US" sz="2800" dirty="0"/>
              <a:t>경기 변동 구간 </a:t>
            </a:r>
            <a:r>
              <a:rPr lang="ko-KR" altLang="en-US" sz="2800" dirty="0" err="1"/>
              <a:t>리밸런싱</a:t>
            </a:r>
            <a:r>
              <a:rPr lang="ko-KR" altLang="en-US" sz="2800" dirty="0"/>
              <a:t> 주기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151E0-2CB5-D694-5DD0-D27722CA0278}"/>
              </a:ext>
            </a:extLst>
          </p:cNvPr>
          <p:cNvSpPr txBox="1"/>
          <p:nvPr/>
        </p:nvSpPr>
        <p:spPr>
          <a:xfrm>
            <a:off x="1208771" y="2308966"/>
            <a:ext cx="247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모멘텀 스코어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751A3A-29F4-9400-4917-CBFA0FAEC5E9}"/>
              </a:ext>
            </a:extLst>
          </p:cNvPr>
          <p:cNvSpPr txBox="1"/>
          <p:nvPr/>
        </p:nvSpPr>
        <p:spPr>
          <a:xfrm>
            <a:off x="3684494" y="1831912"/>
            <a:ext cx="3254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전월 대비 상승 </a:t>
            </a:r>
            <a:r>
              <a:rPr lang="en-US" altLang="ko-KR" sz="2800" dirty="0"/>
              <a:t>1</a:t>
            </a:r>
          </a:p>
          <a:p>
            <a:endParaRPr lang="en-US" altLang="ko-KR" sz="2800" dirty="0"/>
          </a:p>
          <a:p>
            <a:r>
              <a:rPr lang="ko-KR" altLang="en-US" sz="2800" dirty="0"/>
              <a:t>전월 대비 하락 </a:t>
            </a:r>
            <a:r>
              <a:rPr lang="en-US" altLang="ko-KR" sz="2800" dirty="0"/>
              <a:t>0</a:t>
            </a:r>
            <a:endParaRPr lang="ko-KR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42FA0-068E-D651-5A0B-870DF821E951}"/>
              </a:ext>
            </a:extLst>
          </p:cNvPr>
          <p:cNvSpPr txBox="1"/>
          <p:nvPr/>
        </p:nvSpPr>
        <p:spPr>
          <a:xfrm>
            <a:off x="11119620" y="1751617"/>
            <a:ext cx="6967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경기 시그널 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/>
              <a:t>3</a:t>
            </a:r>
            <a:r>
              <a:rPr lang="ko-KR" altLang="en-US" sz="2800" dirty="0"/>
              <a:t>개월 </a:t>
            </a:r>
            <a:r>
              <a:rPr lang="en-US" altLang="ko-KR" sz="2800" dirty="0"/>
              <a:t>Rolling </a:t>
            </a:r>
            <a:r>
              <a:rPr lang="ko-KR" altLang="en-US" sz="2800" dirty="0"/>
              <a:t>평균 모멘텀 스코어</a:t>
            </a:r>
            <a:endParaRPr lang="en-US" altLang="ko-KR" sz="2800" dirty="0"/>
          </a:p>
          <a:p>
            <a:r>
              <a:rPr lang="en-US" altLang="ko-KR" sz="2800" dirty="0"/>
              <a:t>1 = </a:t>
            </a:r>
            <a:r>
              <a:rPr lang="ko-KR" altLang="en-US" sz="2800" dirty="0"/>
              <a:t>경기 상승세</a:t>
            </a:r>
            <a:endParaRPr lang="en-US" altLang="ko-KR" sz="2800" dirty="0"/>
          </a:p>
          <a:p>
            <a:r>
              <a:rPr lang="en-US" altLang="ko-KR" sz="2800" dirty="0"/>
              <a:t>0 = </a:t>
            </a:r>
            <a:r>
              <a:rPr lang="ko-KR" altLang="en-US" sz="2800" dirty="0"/>
              <a:t>경기 하락세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53C0BD-EF62-B11E-A54B-D6119F4D6636}"/>
              </a:ext>
            </a:extLst>
          </p:cNvPr>
          <p:cNvSpPr txBox="1"/>
          <p:nvPr/>
        </p:nvSpPr>
        <p:spPr>
          <a:xfrm>
            <a:off x="9871238" y="8774182"/>
            <a:ext cx="8216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/>
              <a:t>뉴스 지수 시그널 누적 수익률 </a:t>
            </a:r>
            <a:r>
              <a:rPr lang="en-US" altLang="ko-KR" sz="3600" b="1" dirty="0"/>
              <a:t>507.3%</a:t>
            </a:r>
          </a:p>
          <a:p>
            <a:pPr algn="r"/>
            <a:r>
              <a:rPr lang="ko-KR" altLang="en-US" sz="2800" dirty="0"/>
              <a:t>경기 선행 지수 시그널 누적 수익률 </a:t>
            </a:r>
            <a:r>
              <a:rPr lang="en-US" altLang="ko-KR" sz="2800" dirty="0"/>
              <a:t>312.1%</a:t>
            </a:r>
            <a:endParaRPr lang="ko-KR" altLang="en-US" sz="2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F86DA7-85B1-27B4-897F-0230CA24F749}"/>
              </a:ext>
            </a:extLst>
          </p:cNvPr>
          <p:cNvSpPr/>
          <p:nvPr/>
        </p:nvSpPr>
        <p:spPr>
          <a:xfrm>
            <a:off x="13250548" y="4821935"/>
            <a:ext cx="3465794" cy="809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E94B0F-7225-D8CA-D3FF-0D5BE6AADC11}"/>
              </a:ext>
            </a:extLst>
          </p:cNvPr>
          <p:cNvSpPr txBox="1"/>
          <p:nvPr/>
        </p:nvSpPr>
        <p:spPr>
          <a:xfrm>
            <a:off x="13106400" y="4863188"/>
            <a:ext cx="374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/>
              <a:t>2021</a:t>
            </a:r>
            <a:r>
              <a:rPr lang="ko-KR" altLang="en-US" sz="1800" b="1" dirty="0"/>
              <a:t>년 </a:t>
            </a:r>
            <a:r>
              <a:rPr lang="en-US" altLang="ko-KR" sz="1800" b="1" dirty="0"/>
              <a:t>8</a:t>
            </a:r>
            <a:r>
              <a:rPr lang="ko-KR" altLang="en-US" sz="1800" b="1" dirty="0"/>
              <a:t>월 </a:t>
            </a:r>
            <a:endParaRPr lang="en-US" altLang="ko-KR" sz="1800" b="1" dirty="0"/>
          </a:p>
          <a:p>
            <a:pPr algn="ctr"/>
            <a:r>
              <a:rPr lang="ko-KR" altLang="en-US" sz="1800" b="1" dirty="0"/>
              <a:t>경기 하락세 시그널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주식 매도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0F8438-A040-1BEB-D6D3-22813EE60CCC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14098238" y="4224889"/>
            <a:ext cx="878280" cy="638299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79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7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14" name="Google Shape;314;p17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15" name="Google Shape;315;p1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1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7" name="Google Shape;317;p17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17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/>
          </a:p>
        </p:txBody>
      </p:sp>
      <p:pic>
        <p:nvPicPr>
          <p:cNvPr id="319" name="Google Shape;319;p17" descr="타이밍보다 분산에 집중하면 중간은 간다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/>
        </p:nvSpPr>
        <p:spPr>
          <a:xfrm>
            <a:off x="990600" y="8343900"/>
            <a:ext cx="1188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http://koreascience.kr/article/JAKO201311637857578.pdf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64967" y="1835276"/>
            <a:ext cx="10621857" cy="559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18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28" name="Google Shape;328;p18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29" name="Google Shape;329;p1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1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1" name="Google Shape;331;p18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18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/>
          </a:p>
        </p:txBody>
      </p:sp>
      <p:pic>
        <p:nvPicPr>
          <p:cNvPr id="333" name="Google Shape;333;p18" descr="타이밍보다 분산에 집중하면 중간은 간다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8"/>
          <p:cNvSpPr txBox="1"/>
          <p:nvPr/>
        </p:nvSpPr>
        <p:spPr>
          <a:xfrm>
            <a:off x="990600" y="8343900"/>
            <a:ext cx="11887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http://koreascience.kr/article/JAKO201311637857578.pdf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5200" y="2008215"/>
            <a:ext cx="7543800" cy="47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19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42" name="Google Shape;342;p19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43" name="Google Shape;343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4" name="Google Shape;344;p1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5" name="Google Shape;345;p19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9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포트폴리오 이론 – 마코위츠 모형</a:t>
            </a:r>
            <a:endParaRPr/>
          </a:p>
        </p:txBody>
      </p:sp>
      <p:pic>
        <p:nvPicPr>
          <p:cNvPr id="347" name="Google Shape;347;p19" descr="타이밍보다 분산에 집중하면 중간은 간다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016" y="2008215"/>
            <a:ext cx="5204505" cy="48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00800" y="2053119"/>
            <a:ext cx="9448800" cy="439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0800" y="6443042"/>
            <a:ext cx="57912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C234F-60F8-54C1-C214-E5CB2F852AF0}"/>
              </a:ext>
            </a:extLst>
          </p:cNvPr>
          <p:cNvSpPr txBox="1"/>
          <p:nvPr/>
        </p:nvSpPr>
        <p:spPr>
          <a:xfrm>
            <a:off x="1328738" y="1128713"/>
            <a:ext cx="4529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</a:t>
            </a:r>
          </a:p>
          <a:p>
            <a:r>
              <a:rPr lang="ko-KR" altLang="en-US" sz="48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</a:t>
            </a:r>
            <a:r>
              <a:rPr lang="en-US" altLang="ko-KR" sz="48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LSTM</a:t>
            </a:r>
            <a:endParaRPr lang="ko-KR" altLang="en-US" sz="4800" dirty="0">
              <a:solidFill>
                <a:srgbClr val="FFCC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236E3-7D10-4CC0-D283-ABC487D67081}"/>
              </a:ext>
            </a:extLst>
          </p:cNvPr>
          <p:cNvSpPr/>
          <p:nvPr/>
        </p:nvSpPr>
        <p:spPr>
          <a:xfrm>
            <a:off x="1414461" y="2604693"/>
            <a:ext cx="4327433" cy="9368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683F7-FD98-2795-FAD7-689D8D7C8CDD}"/>
              </a:ext>
            </a:extLst>
          </p:cNvPr>
          <p:cNvSpPr txBox="1"/>
          <p:nvPr/>
        </p:nvSpPr>
        <p:spPr>
          <a:xfrm>
            <a:off x="1328738" y="2857499"/>
            <a:ext cx="320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이유와 기본 이론 설명 </a:t>
            </a:r>
          </a:p>
        </p:txBody>
      </p:sp>
    </p:spTree>
    <p:extLst>
      <p:ext uri="{BB962C8B-B14F-4D97-AF65-F5344CB8AC3E}">
        <p14:creationId xmlns:p14="http://schemas.microsoft.com/office/powerpoint/2010/main" val="246411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467315CE-5C94-386B-9FE4-CB1036F09549}"/>
              </a:ext>
            </a:extLst>
          </p:cNvPr>
          <p:cNvGrpSpPr/>
          <p:nvPr/>
        </p:nvGrpSpPr>
        <p:grpSpPr>
          <a:xfrm>
            <a:off x="1417320" y="1478280"/>
            <a:ext cx="4403884" cy="2514600"/>
            <a:chOff x="1417320" y="1478280"/>
            <a:chExt cx="4403884" cy="2514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B3313F-49AA-A584-22E7-FDA64AE95226}"/>
                </a:ext>
              </a:extLst>
            </p:cNvPr>
            <p:cNvSpPr/>
            <p:nvPr/>
          </p:nvSpPr>
          <p:spPr>
            <a:xfrm>
              <a:off x="1417320" y="1478280"/>
              <a:ext cx="4281964" cy="25146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01ED073-2843-28AD-5CB4-E0387D5886BF}"/>
                </a:ext>
              </a:extLst>
            </p:cNvPr>
            <p:cNvGrpSpPr/>
            <p:nvPr/>
          </p:nvGrpSpPr>
          <p:grpSpPr>
            <a:xfrm>
              <a:off x="1706404" y="1762721"/>
              <a:ext cx="4114800" cy="2006678"/>
              <a:chOff x="1706404" y="1628541"/>
              <a:chExt cx="4114800" cy="200667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7C234F-60F8-54C1-C214-E5CB2F852AF0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rgbClr val="FFCC0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E7236E3-7D10-4CC0-D283-ABC487D67081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6683F7-FD98-2795-FAD7-689D8D7C8CDD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bg1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E4B0A1F-4777-A7DD-A86F-5DCB14F036C8}"/>
              </a:ext>
            </a:extLst>
          </p:cNvPr>
          <p:cNvGrpSpPr/>
          <p:nvPr/>
        </p:nvGrpSpPr>
        <p:grpSpPr>
          <a:xfrm>
            <a:off x="1417320" y="5041940"/>
            <a:ext cx="4403884" cy="2514600"/>
            <a:chOff x="1417320" y="5041940"/>
            <a:chExt cx="4403884" cy="251460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B0FD35A-B99F-1B71-6277-F6F3A6870C1D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51587F1-DE8E-5BA2-DD94-DADEEA65C926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A64391-BF99-706C-018C-4D8EE008C1E5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50F07C3-0DB4-B3EC-D8E0-7046EFDDFBCE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BA12A7-48DB-D097-BBE4-821B3782225E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2BB203D-4CFC-DC3E-6673-4C387EC49DD7}"/>
              </a:ext>
            </a:extLst>
          </p:cNvPr>
          <p:cNvSpPr/>
          <p:nvPr/>
        </p:nvSpPr>
        <p:spPr>
          <a:xfrm>
            <a:off x="12811316" y="5041940"/>
            <a:ext cx="4281964" cy="25146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0F5BC78-081C-0230-A22A-24ACD1658070}"/>
              </a:ext>
            </a:extLst>
          </p:cNvPr>
          <p:cNvGrpSpPr/>
          <p:nvPr/>
        </p:nvGrpSpPr>
        <p:grpSpPr>
          <a:xfrm>
            <a:off x="13100400" y="5326381"/>
            <a:ext cx="4114800" cy="2006678"/>
            <a:chOff x="1706404" y="1628541"/>
            <a:chExt cx="4114800" cy="200667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76F9089-60D3-428D-4BEA-7C9A2FBDA8F5}"/>
                </a:ext>
              </a:extLst>
            </p:cNvPr>
            <p:cNvSpPr txBox="1"/>
            <p:nvPr/>
          </p:nvSpPr>
          <p:spPr>
            <a:xfrm>
              <a:off x="1706404" y="1628541"/>
              <a:ext cx="4114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</a:p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1F738A3-77FE-B3AF-6CD3-D2A9AF4F5B66}"/>
                </a:ext>
              </a:extLst>
            </p:cNvPr>
            <p:cNvSpPr/>
            <p:nvPr/>
          </p:nvSpPr>
          <p:spPr>
            <a:xfrm>
              <a:off x="1824298" y="3028608"/>
              <a:ext cx="3726611" cy="9564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3B6CEC-9C23-CCB6-F657-DF498E4032CB}"/>
                </a:ext>
              </a:extLst>
            </p:cNvPr>
            <p:cNvSpPr txBox="1"/>
            <p:nvPr/>
          </p:nvSpPr>
          <p:spPr>
            <a:xfrm>
              <a:off x="1706404" y="3265887"/>
              <a:ext cx="3349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65000"/>
                      <a:lumOff val="35000"/>
                      <a:alpha val="40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배경과 거시경제 이론</a:t>
              </a: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26C14C3-DF3D-C3E9-9DC9-2B4EAE1660C7}"/>
              </a:ext>
            </a:extLst>
          </p:cNvPr>
          <p:cNvCxnSpPr>
            <a:cxnSpLocks/>
          </p:cNvCxnSpPr>
          <p:nvPr/>
        </p:nvCxnSpPr>
        <p:spPr>
          <a:xfrm flipV="1">
            <a:off x="5699284" y="5508206"/>
            <a:ext cx="960596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E773B14-A4BC-9B0F-835B-281D6B7567D9}"/>
              </a:ext>
            </a:extLst>
          </p:cNvPr>
          <p:cNvCxnSpPr>
            <a:cxnSpLocks/>
          </p:cNvCxnSpPr>
          <p:nvPr/>
        </p:nvCxnSpPr>
        <p:spPr>
          <a:xfrm>
            <a:off x="11582400" y="5508206"/>
            <a:ext cx="997912" cy="80377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7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00EE83EA-039D-E0CE-5A55-9EC2AACD2993}"/>
              </a:ext>
            </a:extLst>
          </p:cNvPr>
          <p:cNvSpPr/>
          <p:nvPr/>
        </p:nvSpPr>
        <p:spPr>
          <a:xfrm>
            <a:off x="5966655" y="7343089"/>
            <a:ext cx="1906097" cy="1906097"/>
          </a:xfrm>
          <a:prstGeom prst="flowChartConnector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35D78735-86B1-82CC-83BF-238B59CE98F6}"/>
              </a:ext>
            </a:extLst>
          </p:cNvPr>
          <p:cNvSpPr/>
          <p:nvPr/>
        </p:nvSpPr>
        <p:spPr>
          <a:xfrm>
            <a:off x="10218944" y="7343089"/>
            <a:ext cx="1906097" cy="1906097"/>
          </a:xfrm>
          <a:prstGeom prst="flowChartConnector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D23678-DA72-AF78-3598-0F26DD9F38E9}"/>
              </a:ext>
            </a:extLst>
          </p:cNvPr>
          <p:cNvSpPr txBox="1"/>
          <p:nvPr/>
        </p:nvSpPr>
        <p:spPr>
          <a:xfrm>
            <a:off x="9815040" y="8034526"/>
            <a:ext cx="273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주식팀</a:t>
            </a:r>
            <a:endParaRPr lang="ko-KR" altLang="en-US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BC66442-421C-6718-55F7-E5AB5660B94C}"/>
              </a:ext>
            </a:extLst>
          </p:cNvPr>
          <p:cNvGrpSpPr/>
          <p:nvPr/>
        </p:nvGrpSpPr>
        <p:grpSpPr>
          <a:xfrm>
            <a:off x="7066112" y="3904946"/>
            <a:ext cx="4403884" cy="2514600"/>
            <a:chOff x="1417320" y="5041940"/>
            <a:chExt cx="4403884" cy="251460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F87557E-54FE-23AF-1EE5-58073B13440C}"/>
                </a:ext>
              </a:extLst>
            </p:cNvPr>
            <p:cNvSpPr/>
            <p:nvPr/>
          </p:nvSpPr>
          <p:spPr>
            <a:xfrm>
              <a:off x="1417320" y="5041940"/>
              <a:ext cx="4281964" cy="25146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40000"/>
                  </a:scheme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5082D5C-3903-569A-489C-BF7AB792D71A}"/>
                </a:ext>
              </a:extLst>
            </p:cNvPr>
            <p:cNvGrpSpPr/>
            <p:nvPr/>
          </p:nvGrpSpPr>
          <p:grpSpPr>
            <a:xfrm>
              <a:off x="1706404" y="5326381"/>
              <a:ext cx="4114800" cy="2006678"/>
              <a:chOff x="1706404" y="1628541"/>
              <a:chExt cx="4114800" cy="200667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1C4305D-13E6-70C4-CDF3-EA54B48E23A4}"/>
                  </a:ext>
                </a:extLst>
              </p:cNvPr>
              <p:cNvSpPr txBox="1"/>
              <p:nvPr/>
            </p:nvSpPr>
            <p:spPr>
              <a:xfrm>
                <a:off x="1706404" y="1628541"/>
                <a:ext cx="411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01.</a:t>
                </a:r>
              </a:p>
              <a:p>
                <a:r>
                  <a:rPr lang="ko-KR" altLang="en-US" sz="4400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프로젝트 개요</a:t>
                </a: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F591D311-3F89-D6B3-1FA3-26BB42E2EAB7}"/>
                  </a:ext>
                </a:extLst>
              </p:cNvPr>
              <p:cNvSpPr/>
              <p:nvPr/>
            </p:nvSpPr>
            <p:spPr>
              <a:xfrm>
                <a:off x="1824298" y="3028608"/>
                <a:ext cx="3726611" cy="956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lt1">
                      <a:alpha val="4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43F2227-C756-3949-C450-48EC660A7A07}"/>
                  </a:ext>
                </a:extLst>
              </p:cNvPr>
              <p:cNvSpPr txBox="1"/>
              <p:nvPr/>
            </p:nvSpPr>
            <p:spPr>
              <a:xfrm>
                <a:off x="1706404" y="3265887"/>
                <a:ext cx="3349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  <a:alpha val="40000"/>
                      </a:schemeClr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프로젝트 배경과 거시경제 이론</a:t>
                </a:r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1097BA5-DCB4-3E49-FC3F-6B1AE1F28C5F}"/>
              </a:ext>
            </a:extLst>
          </p:cNvPr>
          <p:cNvSpPr txBox="1"/>
          <p:nvPr/>
        </p:nvSpPr>
        <p:spPr>
          <a:xfrm>
            <a:off x="5552307" y="7819083"/>
            <a:ext cx="2734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투자</a:t>
            </a:r>
            <a:endParaRPr lang="en-US" altLang="ko-KR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전략팀</a:t>
            </a:r>
            <a:endParaRPr lang="ko-KR" altLang="en-US" sz="28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0A51-56AC-7465-1F29-11AFA8281D4B}"/>
              </a:ext>
            </a:extLst>
          </p:cNvPr>
          <p:cNvCxnSpPr>
            <a:cxnSpLocks/>
          </p:cNvCxnSpPr>
          <p:nvPr/>
        </p:nvCxnSpPr>
        <p:spPr>
          <a:xfrm flipV="1">
            <a:off x="14942860" y="4159409"/>
            <a:ext cx="278" cy="853192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  <a:alpha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72952C-4C6A-F5D5-1128-BFD7BFF95ED4}"/>
              </a:ext>
            </a:extLst>
          </p:cNvPr>
          <p:cNvSpPr/>
          <p:nvPr/>
        </p:nvSpPr>
        <p:spPr>
          <a:xfrm>
            <a:off x="12801878" y="1450419"/>
            <a:ext cx="4281964" cy="25146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Google Shape;394;p23">
            <a:extLst>
              <a:ext uri="{FF2B5EF4-FFF2-40B4-BE49-F238E27FC236}">
                <a16:creationId xmlns:a16="http://schemas.microsoft.com/office/drawing/2014/main" id="{BBA04306-4329-45F2-EA78-BBA4A0203FD1}"/>
              </a:ext>
            </a:extLst>
          </p:cNvPr>
          <p:cNvPicPr preferRelativeResize="0"/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20" b="55592"/>
          <a:stretch/>
        </p:blipFill>
        <p:spPr>
          <a:xfrm>
            <a:off x="13920626" y="1197445"/>
            <a:ext cx="3163216" cy="192743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D97D09C-73AC-3029-8F5D-6EC030C07490}"/>
              </a:ext>
            </a:extLst>
          </p:cNvPr>
          <p:cNvSpPr txBox="1"/>
          <p:nvPr/>
        </p:nvSpPr>
        <p:spPr>
          <a:xfrm>
            <a:off x="13860043" y="3124876"/>
            <a:ext cx="3075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EggMoney</a:t>
            </a:r>
            <a:r>
              <a:rPr lang="en-US" altLang="ko-KR" sz="2800" dirty="0">
                <a:solidFill>
                  <a:schemeClr val="bg1">
                    <a:alpha val="20000"/>
                  </a:schemeClr>
                </a:solidFill>
                <a:latin typeface="Montserrat ExtraBold" pitchFamily="2" charset="0"/>
              </a:rPr>
              <a:t>+</a:t>
            </a:r>
            <a:endParaRPr lang="ko-KR" altLang="en-US" sz="2800" dirty="0">
              <a:solidFill>
                <a:schemeClr val="bg1">
                  <a:alpha val="20000"/>
                </a:schemeClr>
              </a:solidFill>
              <a:latin typeface="Montserrat ExtraBold" pitchFamily="2" charset="0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4B1FE69-B747-4A48-D3D4-9C583B2FF063}"/>
              </a:ext>
            </a:extLst>
          </p:cNvPr>
          <p:cNvCxnSpPr>
            <a:cxnSpLocks/>
          </p:cNvCxnSpPr>
          <p:nvPr/>
        </p:nvCxnSpPr>
        <p:spPr>
          <a:xfrm>
            <a:off x="3558302" y="3965019"/>
            <a:ext cx="7858" cy="853440"/>
          </a:xfrm>
          <a:prstGeom prst="straightConnector1">
            <a:avLst/>
          </a:prstGeom>
          <a:ln w="50800">
            <a:solidFill>
              <a:srgbClr val="FFCC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79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0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56" name="Google Shape;356;p20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57" name="Google Shape;357;p2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Google Shape;358;p2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9" name="Google Shape;359;p20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20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모형 + LSTM 모델링</a:t>
            </a:r>
            <a:endParaRPr/>
          </a:p>
        </p:txBody>
      </p:sp>
      <p:pic>
        <p:nvPicPr>
          <p:cNvPr id="361" name="Google Shape;36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016" y="2400300"/>
            <a:ext cx="9613984" cy="645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1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68" name="Google Shape;368;p21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69" name="Google Shape;369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1" name="Google Shape;371;p21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21"/>
          <p:cNvSpPr txBox="1"/>
          <p:nvPr/>
        </p:nvSpPr>
        <p:spPr>
          <a:xfrm>
            <a:off x="662130" y="643683"/>
            <a:ext cx="124442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마코위츠 딥러닝 모델 (LSTM)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1EDDA-F0A8-FD4F-B0AD-5E7B3B1BE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16" y="1898181"/>
            <a:ext cx="6896698" cy="38484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D146B7-0344-93F1-9473-BE64593BB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0559" y="1895150"/>
            <a:ext cx="7120441" cy="39200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90CF32-FFB6-9677-9C71-139E0E1E6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016" y="6239251"/>
            <a:ext cx="6857673" cy="385364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문구, 봉투이(가) 표시된 사진&#10;&#10;자동 생성된 설명">
            <a:extLst>
              <a:ext uri="{FF2B5EF4-FFF2-40B4-BE49-F238E27FC236}">
                <a16:creationId xmlns:a16="http://schemas.microsoft.com/office/drawing/2014/main" id="{66EBC7AF-F144-5B40-5283-154554683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174" b="17388"/>
          <a:stretch/>
        </p:blipFill>
        <p:spPr>
          <a:xfrm>
            <a:off x="0" y="0"/>
            <a:ext cx="18283428" cy="1028432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00000">
                <a:srgbClr val="666666"/>
              </a:gs>
              <a:gs pos="100000">
                <a:schemeClr val="bg1">
                  <a:alpha val="40000"/>
                  <a:lumMod val="80000"/>
                </a:schemeClr>
              </a:gs>
            </a:gsLst>
            <a:lin ang="0" scaled="1"/>
            <a:tileRect/>
          </a:gra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C234F-60F8-54C1-C214-E5CB2F852AF0}"/>
              </a:ext>
            </a:extLst>
          </p:cNvPr>
          <p:cNvSpPr txBox="1"/>
          <p:nvPr/>
        </p:nvSpPr>
        <p:spPr>
          <a:xfrm>
            <a:off x="1328738" y="112871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</a:t>
            </a:r>
          </a:p>
          <a:p>
            <a:r>
              <a:rPr lang="ko-KR" altLang="en-US" sz="4800" dirty="0">
                <a:solidFill>
                  <a:srgbClr val="FFCC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서비스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236E3-7D10-4CC0-D283-ABC487D67081}"/>
              </a:ext>
            </a:extLst>
          </p:cNvPr>
          <p:cNvSpPr/>
          <p:nvPr/>
        </p:nvSpPr>
        <p:spPr>
          <a:xfrm>
            <a:off x="1414461" y="2604693"/>
            <a:ext cx="3726611" cy="9564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683F7-FD98-2795-FAD7-689D8D7C8CDD}"/>
              </a:ext>
            </a:extLst>
          </p:cNvPr>
          <p:cNvSpPr txBox="1"/>
          <p:nvPr/>
        </p:nvSpPr>
        <p:spPr>
          <a:xfrm>
            <a:off x="1328738" y="2814637"/>
            <a:ext cx="320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Montserrat ExtraBold" pitchFamily="2" charset="0"/>
                <a:ea typeface="나눔고딕" panose="020D0604000000000000" pitchFamily="50" charset="-127"/>
              </a:rPr>
              <a:t>Eggmoney</a:t>
            </a:r>
            <a:r>
              <a:rPr lang="en-US" altLang="ko-KR" sz="2000" b="1" dirty="0">
                <a:solidFill>
                  <a:schemeClr val="bg1"/>
                </a:solidFill>
                <a:latin typeface="Montserrat ExtraBold" pitchFamily="2" charset="0"/>
                <a:ea typeface="나눔고딕" panose="020D0604000000000000" pitchFamily="50" charset="-127"/>
              </a:rPr>
              <a:t>+</a:t>
            </a:r>
            <a:endParaRPr lang="ko-KR" altLang="en-US" sz="2000" b="1" dirty="0">
              <a:solidFill>
                <a:schemeClr val="bg1"/>
              </a:solidFill>
              <a:latin typeface="Montserrat ExtraBold" pitchFamily="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932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22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79" name="Google Shape;379;p22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80" name="Google Shape;380;p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1" name="Google Shape;381;p2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2" name="Google Shape;382;p22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3" name="Google Shape;383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3"/>
          <p:cNvGrpSpPr/>
          <p:nvPr/>
        </p:nvGrpSpPr>
        <p:grpSpPr>
          <a:xfrm>
            <a:off x="16526181" y="641870"/>
            <a:ext cx="1644329" cy="862290"/>
            <a:chOff x="16526181" y="641870"/>
            <a:chExt cx="1644329" cy="862290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16526181" y="641870"/>
              <a:ext cx="760643" cy="760643"/>
              <a:chOff x="16526181" y="641870"/>
              <a:chExt cx="760643" cy="760643"/>
            </a:xfrm>
          </p:grpSpPr>
          <p:pic>
            <p:nvPicPr>
              <p:cNvPr id="391" name="Google Shape;391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6639451" y="751387"/>
                <a:ext cx="534103" cy="54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" name="Google Shape;392;p2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16772977" y="862138"/>
                <a:ext cx="267052" cy="2708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3" name="Google Shape;393;p23"/>
            <p:cNvSpPr txBox="1"/>
            <p:nvPr/>
          </p:nvSpPr>
          <p:spPr>
            <a:xfrm>
              <a:off x="16537930" y="798621"/>
              <a:ext cx="1632580" cy="705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-US" sz="2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⁺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4" name="Google Shape;39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33400" y="3238500"/>
            <a:ext cx="7201694" cy="720169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3"/>
          <p:cNvSpPr txBox="1"/>
          <p:nvPr/>
        </p:nvSpPr>
        <p:spPr>
          <a:xfrm>
            <a:off x="640035" y="658996"/>
            <a:ext cx="2730973" cy="5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D3136"/>
                </a:solidFill>
                <a:latin typeface="Arial"/>
                <a:ea typeface="Arial"/>
                <a:cs typeface="Arial"/>
                <a:sym typeface="Arial"/>
              </a:rPr>
              <a:t>서비스 소개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1291258"/>
            <a:ext cx="16939683" cy="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16" y="8908742"/>
            <a:ext cx="16939683" cy="11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5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pic>
          <p:nvPicPr>
            <p:cNvPr id="416" name="Google Shape;416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0953" y="2001914"/>
              <a:ext cx="5943807" cy="3984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2793" y="5975057"/>
              <a:ext cx="5540129" cy="46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25"/>
          <p:cNvSpPr txBox="1"/>
          <p:nvPr/>
        </p:nvSpPr>
        <p:spPr>
          <a:xfrm>
            <a:off x="-241242" y="6021244"/>
            <a:ext cx="18768198" cy="329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>
            <a:extLst>
              <a:ext uri="{FF2B5EF4-FFF2-40B4-BE49-F238E27FC236}">
                <a16:creationId xmlns:a16="http://schemas.microsoft.com/office/drawing/2014/main" id="{54E61AD5-D41D-DED8-0183-AC56CFD7173A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0F3274-9685-4895-EF19-F63FD1C03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24" y="3343676"/>
            <a:ext cx="8688900" cy="48875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DE18FE-9F03-501A-1E97-5822F02A6F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0268" y="3751671"/>
            <a:ext cx="7353143" cy="5335477"/>
          </a:xfrm>
          <a:prstGeom prst="rect">
            <a:avLst/>
          </a:prstGeom>
          <a:blipFill>
            <a:blip r:embed="rId5">
              <a:alphaModFix amt="41000"/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1FE2720-E457-AA30-0129-3CE8B7922D45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0C8A8376-4FB4-81FB-E43B-591F35567CE1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A4E2E24F-FF46-B343-E96C-1DB5067FE9A3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B716F468-3029-4011-0DAC-5E2C1D5B5E5D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176CDA3F-C057-3A54-FBDF-51AC4B265831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7F84D7DD-69A5-F917-B778-8129B7B034D9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2668D9A3-5749-6CDE-907F-2AF85040BF0E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EDA0A5-FD2C-3ACC-0335-729215F455E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C8DC4-0C64-4704-42F5-73BA65F39252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배경과 목적</a:t>
            </a:r>
            <a:endParaRPr lang="ko-KR" altLang="en-US" sz="32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F48FB-50F7-DFF4-A70F-1B72BE2D0D4E}"/>
              </a:ext>
            </a:extLst>
          </p:cNvPr>
          <p:cNvSpPr txBox="1"/>
          <p:nvPr/>
        </p:nvSpPr>
        <p:spPr>
          <a:xfrm>
            <a:off x="2455694" y="2030559"/>
            <a:ext cx="53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endParaRPr lang="ko-KR" altLang="en-US" sz="4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502BDC-EC7F-5DF9-292A-E82FB8420A0E}"/>
              </a:ext>
            </a:extLst>
          </p:cNvPr>
          <p:cNvSpPr txBox="1"/>
          <p:nvPr/>
        </p:nvSpPr>
        <p:spPr>
          <a:xfrm>
            <a:off x="15483839" y="2030559"/>
            <a:ext cx="53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ko-KR" altLang="en-US" sz="4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DBC7FE-1425-C14F-7ACC-46D3E9BC5378}"/>
              </a:ext>
            </a:extLst>
          </p:cNvPr>
          <p:cNvSpPr txBox="1"/>
          <p:nvPr/>
        </p:nvSpPr>
        <p:spPr>
          <a:xfrm>
            <a:off x="2654055" y="2122893"/>
            <a:ext cx="12979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코로나로 인한 </a:t>
            </a:r>
            <a:r>
              <a:rPr lang="ko-KR" altLang="en-US" sz="32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 세계 주식시장의 급변동</a:t>
            </a:r>
            <a:r>
              <a:rPr lang="ko-KR" altLang="en-US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투자에 대한 관심 증대</a:t>
            </a:r>
            <a:endParaRPr lang="ko-KR" altLang="en-US" sz="28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45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"/>
    </mc:Choice>
    <mc:Fallback xmlns="">
      <p:transition spd="slow" advTm="50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>
            <a:extLst>
              <a:ext uri="{FF2B5EF4-FFF2-40B4-BE49-F238E27FC236}">
                <a16:creationId xmlns:a16="http://schemas.microsoft.com/office/drawing/2014/main" id="{54E61AD5-D41D-DED8-0183-AC56CFD7173A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DA0A5-FD2C-3ACC-0335-729215F455E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ABF893-8ACD-9AEA-CA46-AD508FDDE047}"/>
              </a:ext>
            </a:extLst>
          </p:cNvPr>
          <p:cNvGrpSpPr/>
          <p:nvPr/>
        </p:nvGrpSpPr>
        <p:grpSpPr>
          <a:xfrm>
            <a:off x="4855438" y="1654238"/>
            <a:ext cx="9790370" cy="1077218"/>
            <a:chOff x="2062242" y="2796612"/>
            <a:chExt cx="7043002" cy="198435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7EAD46-5A69-9693-1B67-675464725090}"/>
                </a:ext>
              </a:extLst>
            </p:cNvPr>
            <p:cNvSpPr txBox="1"/>
            <p:nvPr/>
          </p:nvSpPr>
          <p:spPr>
            <a:xfrm>
              <a:off x="2190984" y="2796612"/>
              <a:ext cx="6456854" cy="1984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정보의 비대칭성으로 인한 주가 하락장에서 </a:t>
              </a:r>
              <a:endParaRPr lang="en-US" altLang="ko-KR" sz="3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32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개인투자자의 큰 손실</a:t>
              </a:r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 야기되는 현실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08F3ED-52F7-8183-0F1B-4DA6E41703CE}"/>
                </a:ext>
              </a:extLst>
            </p:cNvPr>
            <p:cNvSpPr txBox="1"/>
            <p:nvPr/>
          </p:nvSpPr>
          <p:spPr>
            <a:xfrm>
              <a:off x="2062242" y="3019347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79195F-12CB-3176-45B6-0FC3DBDCC011}"/>
                </a:ext>
              </a:extLst>
            </p:cNvPr>
            <p:cNvSpPr txBox="1"/>
            <p:nvPr/>
          </p:nvSpPr>
          <p:spPr>
            <a:xfrm>
              <a:off x="8571844" y="3019347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]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FADAE97-9DFD-A495-D52F-A0215C6C5545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배경과 목적</a:t>
            </a:r>
            <a:endParaRPr lang="ko-KR" altLang="en-US" sz="32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1055B22-D217-BD6E-EDF7-C4F27191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01" y="2882060"/>
            <a:ext cx="7256210" cy="6439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09739A-1B2D-AA24-9132-8EA4799C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648" y="2882060"/>
            <a:ext cx="5012381" cy="7059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2EC94D-EECD-48C6-487A-6F94DE1E8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587" y="4740808"/>
            <a:ext cx="3981028" cy="4785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E079D628-77A6-D34F-8E1A-F2E3DC250C51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55" name="순서도: 연결자 54">
              <a:extLst>
                <a:ext uri="{FF2B5EF4-FFF2-40B4-BE49-F238E27FC236}">
                  <a16:creationId xmlns:a16="http://schemas.microsoft.com/office/drawing/2014/main" id="{14C4B8B4-C8DC-307D-EB8D-867828FB1B33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연결자 55">
              <a:extLst>
                <a:ext uri="{FF2B5EF4-FFF2-40B4-BE49-F238E27FC236}">
                  <a16:creationId xmlns:a16="http://schemas.microsoft.com/office/drawing/2014/main" id="{9C3DFAEA-B3B9-A211-323B-73C79275E39A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순서도: 연결자 56">
              <a:extLst>
                <a:ext uri="{FF2B5EF4-FFF2-40B4-BE49-F238E27FC236}">
                  <a16:creationId xmlns:a16="http://schemas.microsoft.com/office/drawing/2014/main" id="{A27639E1-2656-90B2-7F27-9DC750CF9256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E3DE0498-CBA3-81D4-450A-5BCA26478822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연결자 58">
              <a:extLst>
                <a:ext uri="{FF2B5EF4-FFF2-40B4-BE49-F238E27FC236}">
                  <a16:creationId xmlns:a16="http://schemas.microsoft.com/office/drawing/2014/main" id="{D2CB18A2-EA52-7F6A-9726-4ECAA93CCD52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FD89AC1E-27F2-6923-A555-DBE560F78214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138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"/>
    </mc:Choice>
    <mc:Fallback xmlns="">
      <p:transition spd="slow" advTm="501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A1A4D96-FCB6-B778-D999-33BC05CD2CDB}"/>
              </a:ext>
            </a:extLst>
          </p:cNvPr>
          <p:cNvSpPr/>
          <p:nvPr/>
        </p:nvSpPr>
        <p:spPr>
          <a:xfrm>
            <a:off x="8457871" y="2920889"/>
            <a:ext cx="9101344" cy="6296648"/>
          </a:xfrm>
          <a:prstGeom prst="rect">
            <a:avLst/>
          </a:prstGeom>
          <a:solidFill>
            <a:srgbClr val="FCFD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막힌 원호 34">
            <a:extLst>
              <a:ext uri="{FF2B5EF4-FFF2-40B4-BE49-F238E27FC236}">
                <a16:creationId xmlns:a16="http://schemas.microsoft.com/office/drawing/2014/main" id="{035A90BC-0C74-E541-EA27-FB12F86E379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78EEB8-9286-8C77-196D-E1A469DB62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21"/>
          <a:stretch/>
        </p:blipFill>
        <p:spPr>
          <a:xfrm>
            <a:off x="728785" y="2920889"/>
            <a:ext cx="7097266" cy="629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273422-4D51-50E7-16D9-5642DDF1B4B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79549-C04D-1BED-C35E-30F76B8CA2BC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배경과 목적</a:t>
            </a:r>
            <a:endParaRPr lang="ko-KR" altLang="en-US" sz="32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sp>
        <p:nvSpPr>
          <p:cNvPr id="25" name="막힌 원호 24">
            <a:extLst>
              <a:ext uri="{FF2B5EF4-FFF2-40B4-BE49-F238E27FC236}">
                <a16:creationId xmlns:a16="http://schemas.microsoft.com/office/drawing/2014/main" id="{E42DF868-09FF-9887-67A9-498133728D98}"/>
              </a:ext>
            </a:extLst>
          </p:cNvPr>
          <p:cNvSpPr/>
          <p:nvPr/>
        </p:nvSpPr>
        <p:spPr>
          <a:xfrm rot="18024803">
            <a:off x="13954530" y="4918567"/>
            <a:ext cx="1209638" cy="1209638"/>
          </a:xfrm>
          <a:prstGeom prst="blockArc">
            <a:avLst>
              <a:gd name="adj1" fmla="val 10800000"/>
              <a:gd name="adj2" fmla="val 16567606"/>
              <a:gd name="adj3" fmla="val 12018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막힌 원호 39">
            <a:extLst>
              <a:ext uri="{FF2B5EF4-FFF2-40B4-BE49-F238E27FC236}">
                <a16:creationId xmlns:a16="http://schemas.microsoft.com/office/drawing/2014/main" id="{4C5A1626-A642-366E-D4D9-69836B319176}"/>
              </a:ext>
            </a:extLst>
          </p:cNvPr>
          <p:cNvSpPr/>
          <p:nvPr/>
        </p:nvSpPr>
        <p:spPr>
          <a:xfrm rot="18024803">
            <a:off x="14332749" y="4662501"/>
            <a:ext cx="1482075" cy="1501020"/>
          </a:xfrm>
          <a:prstGeom prst="blockArc">
            <a:avLst>
              <a:gd name="adj1" fmla="val 10800000"/>
              <a:gd name="adj2" fmla="val 16455533"/>
              <a:gd name="adj3" fmla="val 8658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막힌 원호 44">
            <a:extLst>
              <a:ext uri="{FF2B5EF4-FFF2-40B4-BE49-F238E27FC236}">
                <a16:creationId xmlns:a16="http://schemas.microsoft.com/office/drawing/2014/main" id="{6677F19E-456D-F41A-74BE-56F233BAB233}"/>
              </a:ext>
            </a:extLst>
          </p:cNvPr>
          <p:cNvSpPr/>
          <p:nvPr/>
        </p:nvSpPr>
        <p:spPr>
          <a:xfrm rot="18024803">
            <a:off x="13637513" y="5186764"/>
            <a:ext cx="873157" cy="873157"/>
          </a:xfrm>
          <a:prstGeom prst="blockArc">
            <a:avLst>
              <a:gd name="adj1" fmla="val 10800000"/>
              <a:gd name="adj2" fmla="val 16567606"/>
              <a:gd name="adj3" fmla="val 12018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물결 31">
            <a:extLst>
              <a:ext uri="{FF2B5EF4-FFF2-40B4-BE49-F238E27FC236}">
                <a16:creationId xmlns:a16="http://schemas.microsoft.com/office/drawing/2014/main" id="{5A3F0F95-EE4F-0061-49DB-1C676FEC0016}"/>
              </a:ext>
            </a:extLst>
          </p:cNvPr>
          <p:cNvSpPr/>
          <p:nvPr/>
        </p:nvSpPr>
        <p:spPr>
          <a:xfrm>
            <a:off x="8457871" y="3085442"/>
            <a:ext cx="4434873" cy="3532634"/>
          </a:xfrm>
          <a:prstGeom prst="wave">
            <a:avLst>
              <a:gd name="adj1" fmla="val 7323"/>
              <a:gd name="adj2" fmla="val 0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F4DBB2-C235-02D6-3A18-BCDF770A4DC9}"/>
              </a:ext>
            </a:extLst>
          </p:cNvPr>
          <p:cNvSpPr txBox="1"/>
          <p:nvPr/>
        </p:nvSpPr>
        <p:spPr>
          <a:xfrm>
            <a:off x="8720023" y="8312753"/>
            <a:ext cx="574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</a:t>
            </a:r>
            <a:r>
              <a:rPr lang="en-US" altLang="ko-KR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16</a:t>
            </a:r>
            <a:r>
              <a:rPr lang="ko-KR" altLang="en-US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 연방준비제도 의장</a:t>
            </a:r>
            <a:br>
              <a:rPr lang="ko-KR" altLang="en-US" sz="2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 sz="2000" b="1" dirty="0">
                <a:solidFill>
                  <a:srgbClr val="EEB5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Jerome Hayden Powell</a:t>
            </a:r>
            <a:endParaRPr lang="ko-KR" altLang="en-US" sz="3600" b="1" dirty="0">
              <a:solidFill>
                <a:srgbClr val="EEB5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9" name="비디오 58">
            <a:hlinkClick r:id="" action="ppaction://media"/>
            <a:extLst>
              <a:ext uri="{FF2B5EF4-FFF2-40B4-BE49-F238E27FC236}">
                <a16:creationId xmlns:a16="http://schemas.microsoft.com/office/drawing/2014/main" id="{B29B169D-E36C-A81C-6B54-88B06007C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2003" r="21894"/>
          <a:stretch/>
        </p:blipFill>
        <p:spPr>
          <a:xfrm flipH="1">
            <a:off x="9692591" y="4130962"/>
            <a:ext cx="3757228" cy="3767117"/>
          </a:xfrm>
          <a:prstGeom prst="flowChartConnector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EEB445F-863E-0DFD-8212-1CAAD033DB42}"/>
              </a:ext>
            </a:extLst>
          </p:cNvPr>
          <p:cNvSpPr txBox="1"/>
          <p:nvPr/>
        </p:nvSpPr>
        <p:spPr>
          <a:xfrm rot="20758498">
            <a:off x="14864466" y="4555079"/>
            <a:ext cx="3497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금리 오르니까</a:t>
            </a:r>
            <a:r>
              <a:rPr lang="en-US" altLang="ko-KR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r>
              <a:rPr lang="ko-KR" altLang="en-US" sz="2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채권사세요</a:t>
            </a:r>
            <a:r>
              <a:rPr lang="en-US" altLang="ko-KR" sz="28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!!</a:t>
            </a:r>
            <a:endParaRPr lang="ko-KR" altLang="en-US" sz="28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58BD6A-8210-39C5-6642-2030AD9F8A3D}"/>
              </a:ext>
            </a:extLst>
          </p:cNvPr>
          <p:cNvGrpSpPr/>
          <p:nvPr/>
        </p:nvGrpSpPr>
        <p:grpSpPr>
          <a:xfrm>
            <a:off x="3387001" y="1894611"/>
            <a:ext cx="12742182" cy="769441"/>
            <a:chOff x="4479470" y="1879371"/>
            <a:chExt cx="10929855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A497E3-1A01-58A8-CC2D-A1411D2FE343}"/>
                </a:ext>
              </a:extLst>
            </p:cNvPr>
            <p:cNvSpPr txBox="1"/>
            <p:nvPr/>
          </p:nvSpPr>
          <p:spPr>
            <a:xfrm>
              <a:off x="4975688" y="1972891"/>
              <a:ext cx="104336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미국 연준의 </a:t>
              </a:r>
              <a:r>
                <a:rPr lang="ko-KR" altLang="en-US" sz="32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금리인상</a:t>
              </a:r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따른 주식        채권투자의 필요성 설명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892F42-BE1C-CA4B-A475-4920961ED481}"/>
                </a:ext>
              </a:extLst>
            </p:cNvPr>
            <p:cNvSpPr txBox="1"/>
            <p:nvPr/>
          </p:nvSpPr>
          <p:spPr>
            <a:xfrm>
              <a:off x="4479470" y="1879371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555266-241E-9D88-D864-8B29AB2F8DAB}"/>
                </a:ext>
              </a:extLst>
            </p:cNvPr>
            <p:cNvSpPr txBox="1"/>
            <p:nvPr/>
          </p:nvSpPr>
          <p:spPr>
            <a:xfrm>
              <a:off x="14845254" y="1879371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]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4C092C6-0007-E7F2-ED50-8AD25996C65F}"/>
              </a:ext>
            </a:extLst>
          </p:cNvPr>
          <p:cNvCxnSpPr>
            <a:cxnSpLocks/>
          </p:cNvCxnSpPr>
          <p:nvPr/>
        </p:nvCxnSpPr>
        <p:spPr>
          <a:xfrm>
            <a:off x="10180320" y="2240280"/>
            <a:ext cx="579120" cy="0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A1D5BB3-D747-7A55-0268-646298BE4E2F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62" name="순서도: 연결자 61">
              <a:extLst>
                <a:ext uri="{FF2B5EF4-FFF2-40B4-BE49-F238E27FC236}">
                  <a16:creationId xmlns:a16="http://schemas.microsoft.com/office/drawing/2014/main" id="{5D5E0515-F271-C1F1-AAF5-FAB9A08A314C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연결자 63">
              <a:extLst>
                <a:ext uri="{FF2B5EF4-FFF2-40B4-BE49-F238E27FC236}">
                  <a16:creationId xmlns:a16="http://schemas.microsoft.com/office/drawing/2014/main" id="{08B06564-6534-76AC-C3CF-9AFFCA5FE8A8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연결자 65">
              <a:extLst>
                <a:ext uri="{FF2B5EF4-FFF2-40B4-BE49-F238E27FC236}">
                  <a16:creationId xmlns:a16="http://schemas.microsoft.com/office/drawing/2014/main" id="{C1DC9460-DDC8-1D9C-18C0-FA59131B9317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순서도: 연결자 66">
              <a:extLst>
                <a:ext uri="{FF2B5EF4-FFF2-40B4-BE49-F238E27FC236}">
                  <a16:creationId xmlns:a16="http://schemas.microsoft.com/office/drawing/2014/main" id="{55184EE9-02FD-68F6-81D5-5892B4DB0750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BC63C479-939B-38DE-D841-B723E93F39C9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C00F6D54-2EA8-400B-D557-E1AA54A8FC6F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57"/>
    </mc:Choice>
    <mc:Fallback xmlns="">
      <p:transition spd="slow" advTm="46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5122">
                <p:cTn id="7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막힌 원호 34">
            <a:extLst>
              <a:ext uri="{FF2B5EF4-FFF2-40B4-BE49-F238E27FC236}">
                <a16:creationId xmlns:a16="http://schemas.microsoft.com/office/drawing/2014/main" id="{035A90BC-0C74-E541-EA27-FB12F86E3795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273422-4D51-50E7-16D9-5642DDF1B4B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79549-C04D-1BED-C35E-30F76B8CA2BC}"/>
              </a:ext>
            </a:extLst>
          </p:cNvPr>
          <p:cNvSpPr txBox="1"/>
          <p:nvPr/>
        </p:nvSpPr>
        <p:spPr>
          <a:xfrm>
            <a:off x="671966" y="1069463"/>
            <a:ext cx="556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선행연구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REF</a:t>
            </a:r>
            <a:endParaRPr lang="ko-KR" altLang="en-US" sz="3200" dirty="0">
              <a:solidFill>
                <a:srgbClr val="002060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A398AE-5954-894B-A408-D6FB6B147868}"/>
              </a:ext>
            </a:extLst>
          </p:cNvPr>
          <p:cNvGrpSpPr/>
          <p:nvPr/>
        </p:nvGrpSpPr>
        <p:grpSpPr>
          <a:xfrm>
            <a:off x="1286110" y="2070658"/>
            <a:ext cx="6725085" cy="7126384"/>
            <a:chOff x="519493" y="1934918"/>
            <a:chExt cx="6725085" cy="712638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215BA11-532C-B74F-FA5E-54F62A6CD7E5}"/>
                </a:ext>
              </a:extLst>
            </p:cNvPr>
            <p:cNvGrpSpPr/>
            <p:nvPr/>
          </p:nvGrpSpPr>
          <p:grpSpPr>
            <a:xfrm>
              <a:off x="519493" y="1934918"/>
              <a:ext cx="6725085" cy="7126384"/>
              <a:chOff x="-156739" y="4043630"/>
              <a:chExt cx="7106138" cy="753017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548B826-3A9C-DC3D-7355-6A2993C7667D}"/>
                  </a:ext>
                </a:extLst>
              </p:cNvPr>
              <p:cNvSpPr/>
              <p:nvPr/>
            </p:nvSpPr>
            <p:spPr>
              <a:xfrm>
                <a:off x="-156739" y="4043630"/>
                <a:ext cx="7106138" cy="7530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D8505F9-B1EF-63BC-4DC7-B5B5881E7129}"/>
                  </a:ext>
                </a:extLst>
              </p:cNvPr>
              <p:cNvGrpSpPr/>
              <p:nvPr/>
            </p:nvGrpSpPr>
            <p:grpSpPr>
              <a:xfrm>
                <a:off x="-11305" y="4129990"/>
                <a:ext cx="6801353" cy="7292566"/>
                <a:chOff x="973293" y="2152430"/>
                <a:chExt cx="6801353" cy="7307585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13B42A74-8294-1D80-643C-C5BA4C39CDD8}"/>
                    </a:ext>
                  </a:extLst>
                </p:cNvPr>
                <p:cNvGrpSpPr/>
                <p:nvPr/>
              </p:nvGrpSpPr>
              <p:grpSpPr>
                <a:xfrm>
                  <a:off x="973293" y="4775509"/>
                  <a:ext cx="6801353" cy="4684506"/>
                  <a:chOff x="973293" y="4775509"/>
                  <a:chExt cx="6801353" cy="4684506"/>
                </a:xfrm>
              </p:grpSpPr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BAED23CA-FA50-BC29-7832-A94C69E985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52204" y="4775509"/>
                    <a:ext cx="5456393" cy="662997"/>
                  </a:xfrm>
                  <a:prstGeom prst="rect">
                    <a:avLst/>
                  </a:prstGeom>
                </p:spPr>
              </p:pic>
              <p:pic>
                <p:nvPicPr>
                  <p:cNvPr id="31" name="그림 30" descr="텍스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1FBE48A5-8E46-DEF9-E017-A0C21066B9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3293" y="5438506"/>
                    <a:ext cx="6801353" cy="40215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그림 26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D0D24CFF-39A0-4830-1B38-24DB43656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36868" y="2152430"/>
                  <a:ext cx="3474201" cy="2602515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005C92C-922A-28EC-DE45-BB4FA6864961}"/>
                </a:ext>
              </a:extLst>
            </p:cNvPr>
            <p:cNvSpPr/>
            <p:nvPr/>
          </p:nvSpPr>
          <p:spPr>
            <a:xfrm>
              <a:off x="2905604" y="7476565"/>
              <a:ext cx="1908443" cy="202605"/>
            </a:xfrm>
            <a:prstGeom prst="rect">
              <a:avLst/>
            </a:prstGeom>
            <a:solidFill>
              <a:srgbClr val="EEB5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DD0D56A-D1C9-F59D-9152-E70E8DC7C591}"/>
                </a:ext>
              </a:extLst>
            </p:cNvPr>
            <p:cNvSpPr/>
            <p:nvPr/>
          </p:nvSpPr>
          <p:spPr>
            <a:xfrm>
              <a:off x="1471251" y="8642130"/>
              <a:ext cx="2374608" cy="202605"/>
            </a:xfrm>
            <a:prstGeom prst="rect">
              <a:avLst/>
            </a:prstGeom>
            <a:solidFill>
              <a:srgbClr val="EEB5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2" name="그림 61" descr="텍스트이(가) 표시된 사진&#10;&#10;자동 생성된 설명">
            <a:extLst>
              <a:ext uri="{FF2B5EF4-FFF2-40B4-BE49-F238E27FC236}">
                <a16:creationId xmlns:a16="http://schemas.microsoft.com/office/drawing/2014/main" id="{0D8CCA6E-112C-8241-E0DD-8E040849B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912" y="1089958"/>
            <a:ext cx="6623723" cy="6747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468F1441-381C-D864-AF26-3868F2652165}"/>
              </a:ext>
            </a:extLst>
          </p:cNvPr>
          <p:cNvGrpSpPr/>
          <p:nvPr/>
        </p:nvGrpSpPr>
        <p:grpSpPr>
          <a:xfrm>
            <a:off x="11704297" y="2152387"/>
            <a:ext cx="5822963" cy="7068512"/>
            <a:chOff x="10276807" y="887506"/>
            <a:chExt cx="7244711" cy="879437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B7AF718-F0CF-E277-44BB-FC3AD8A390CB}"/>
                </a:ext>
              </a:extLst>
            </p:cNvPr>
            <p:cNvSpPr/>
            <p:nvPr/>
          </p:nvSpPr>
          <p:spPr>
            <a:xfrm>
              <a:off x="10276807" y="887506"/>
              <a:ext cx="7244711" cy="87943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BB01014-AD9E-823A-729F-3DAE80A3A73B}"/>
                </a:ext>
              </a:extLst>
            </p:cNvPr>
            <p:cNvGrpSpPr/>
            <p:nvPr/>
          </p:nvGrpSpPr>
          <p:grpSpPr>
            <a:xfrm>
              <a:off x="10421036" y="1024256"/>
              <a:ext cx="7021988" cy="8592172"/>
              <a:chOff x="10259671" y="847414"/>
              <a:chExt cx="7021988" cy="8592172"/>
            </a:xfrm>
          </p:grpSpPr>
          <p:pic>
            <p:nvPicPr>
              <p:cNvPr id="54" name="그림 5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E5DC99E-4B1C-177D-54F0-51E68C36D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9410" t="14940"/>
              <a:stretch/>
            </p:blipFill>
            <p:spPr>
              <a:xfrm>
                <a:off x="10276807" y="847414"/>
                <a:ext cx="7004852" cy="1887462"/>
              </a:xfrm>
              <a:prstGeom prst="rect">
                <a:avLst/>
              </a:prstGeom>
            </p:spPr>
          </p:pic>
          <p:pic>
            <p:nvPicPr>
              <p:cNvPr id="56" name="그림 55" descr="텍스트, 신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13CBAAA-1069-F069-6A06-9A6B5DB63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59671" y="2733470"/>
                <a:ext cx="6892397" cy="6706116"/>
              </a:xfrm>
              <a:prstGeom prst="rect">
                <a:avLst/>
              </a:prstGeom>
            </p:spPr>
          </p:pic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30329D-106A-9A44-4FD3-FE89595F3341}"/>
              </a:ext>
            </a:extLst>
          </p:cNvPr>
          <p:cNvSpPr/>
          <p:nvPr/>
        </p:nvSpPr>
        <p:spPr>
          <a:xfrm>
            <a:off x="8949631" y="1467250"/>
            <a:ext cx="2193777" cy="200435"/>
          </a:xfrm>
          <a:prstGeom prst="rect">
            <a:avLst/>
          </a:prstGeom>
          <a:solidFill>
            <a:srgbClr val="EEB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FAAAC00-D05B-8895-5FBE-791D8BFC9109}"/>
              </a:ext>
            </a:extLst>
          </p:cNvPr>
          <p:cNvSpPr/>
          <p:nvPr/>
        </p:nvSpPr>
        <p:spPr>
          <a:xfrm>
            <a:off x="11926165" y="7612305"/>
            <a:ext cx="3901024" cy="169561"/>
          </a:xfrm>
          <a:prstGeom prst="rect">
            <a:avLst/>
          </a:prstGeom>
          <a:solidFill>
            <a:srgbClr val="EEB5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263F170-6003-BBB1-2088-501D7BBA11D9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EB2519F6-668F-56C9-19A9-680463EB74EF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0ED5652C-112D-0284-3177-9DB24E1D4BD9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연결자 69">
              <a:extLst>
                <a:ext uri="{FF2B5EF4-FFF2-40B4-BE49-F238E27FC236}">
                  <a16:creationId xmlns:a16="http://schemas.microsoft.com/office/drawing/2014/main" id="{8150A8F9-A8C6-C33C-4679-38577DD66A41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순서도: 연결자 70">
              <a:extLst>
                <a:ext uri="{FF2B5EF4-FFF2-40B4-BE49-F238E27FC236}">
                  <a16:creationId xmlns:a16="http://schemas.microsoft.com/office/drawing/2014/main" id="{1DB48EE1-8384-9F7F-E02F-CE583175DFF6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순서도: 연결자 71">
              <a:extLst>
                <a:ext uri="{FF2B5EF4-FFF2-40B4-BE49-F238E27FC236}">
                  <a16:creationId xmlns:a16="http://schemas.microsoft.com/office/drawing/2014/main" id="{DA9ED776-257B-D9D6-FE55-282585B447EF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순서도: 연결자 72">
              <a:extLst>
                <a:ext uri="{FF2B5EF4-FFF2-40B4-BE49-F238E27FC236}">
                  <a16:creationId xmlns:a16="http://schemas.microsoft.com/office/drawing/2014/main" id="{646B7B31-76A4-FAF6-FD47-1950955CA4A7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9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57"/>
    </mc:Choice>
    <mc:Fallback xmlns="">
      <p:transition spd="slow" advTm="4685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9">
            <a:extLst>
              <a:ext uri="{FF2B5EF4-FFF2-40B4-BE49-F238E27FC236}">
                <a16:creationId xmlns:a16="http://schemas.microsoft.com/office/drawing/2014/main" id="{54E61AD5-D41D-DED8-0183-AC56CFD7173A}"/>
              </a:ext>
            </a:extLst>
          </p:cNvPr>
          <p:cNvSpPr/>
          <p:nvPr/>
        </p:nvSpPr>
        <p:spPr>
          <a:xfrm rot="8408922">
            <a:off x="-1324336" y="-1915683"/>
            <a:ext cx="3644150" cy="3644150"/>
          </a:xfrm>
          <a:prstGeom prst="blockArc">
            <a:avLst>
              <a:gd name="adj1" fmla="val 10800000"/>
              <a:gd name="adj2" fmla="val 21371223"/>
              <a:gd name="adj3" fmla="val 20918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DA0A5-FD2C-3ACC-0335-729215F455EC}"/>
              </a:ext>
            </a:extLst>
          </p:cNvPr>
          <p:cNvSpPr txBox="1"/>
          <p:nvPr/>
        </p:nvSpPr>
        <p:spPr>
          <a:xfrm>
            <a:off x="671967" y="501036"/>
            <a:ext cx="47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C8DC4-0C64-4704-42F5-73BA65F39252}"/>
              </a:ext>
            </a:extLst>
          </p:cNvPr>
          <p:cNvSpPr txBox="1"/>
          <p:nvPr/>
        </p:nvSpPr>
        <p:spPr>
          <a:xfrm>
            <a:off x="671967" y="1069463"/>
            <a:ext cx="5132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Montserrat ExtraBold" pitchFamily="2" charset="0"/>
                <a:ea typeface="G마켓 산스 TTF Bold" panose="02000000000000000000" pitchFamily="2" charset="-127"/>
              </a:rPr>
              <a:t>배경과 목적</a:t>
            </a:r>
            <a:endParaRPr lang="ko-KR" altLang="en-US" sz="3200" dirty="0">
              <a:solidFill>
                <a:schemeClr val="tx1"/>
              </a:solidFill>
              <a:latin typeface="Montserrat ExtraBold" pitchFamily="2" charset="0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450615-1CF6-F99B-9850-12530EDCF9C2}"/>
              </a:ext>
            </a:extLst>
          </p:cNvPr>
          <p:cNvGrpSpPr/>
          <p:nvPr/>
        </p:nvGrpSpPr>
        <p:grpSpPr>
          <a:xfrm>
            <a:off x="8367517" y="9953954"/>
            <a:ext cx="1547527" cy="154439"/>
            <a:chOff x="8367517" y="9836724"/>
            <a:chExt cx="1547527" cy="15443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26D56916-C313-48C9-0A12-7E96411CAE5B}"/>
                </a:ext>
              </a:extLst>
            </p:cNvPr>
            <p:cNvSpPr/>
            <p:nvPr/>
          </p:nvSpPr>
          <p:spPr>
            <a:xfrm>
              <a:off x="864783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509AE435-61DC-C7DD-9CE0-6DA57C3AB1E7}"/>
                </a:ext>
              </a:extLst>
            </p:cNvPr>
            <p:cNvSpPr/>
            <p:nvPr/>
          </p:nvSpPr>
          <p:spPr>
            <a:xfrm>
              <a:off x="8367517" y="9836724"/>
              <a:ext cx="154439" cy="154439"/>
            </a:xfrm>
            <a:prstGeom prst="flowChartConnector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D6BAFEC8-A475-62C5-890C-160039344C1F}"/>
                </a:ext>
              </a:extLst>
            </p:cNvPr>
            <p:cNvSpPr/>
            <p:nvPr/>
          </p:nvSpPr>
          <p:spPr>
            <a:xfrm>
              <a:off x="9206428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1D0EB62E-E8F1-26D9-DF37-E92B1C794B59}"/>
                </a:ext>
              </a:extLst>
            </p:cNvPr>
            <p:cNvSpPr/>
            <p:nvPr/>
          </p:nvSpPr>
          <p:spPr>
            <a:xfrm>
              <a:off x="9485723" y="9836724"/>
              <a:ext cx="154439" cy="15443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401C50CC-EB39-AD20-CE72-8E7B2E1C970C}"/>
                </a:ext>
              </a:extLst>
            </p:cNvPr>
            <p:cNvSpPr/>
            <p:nvPr/>
          </p:nvSpPr>
          <p:spPr>
            <a:xfrm>
              <a:off x="8923049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89D19542-094B-5022-F116-CD23F42FF13D}"/>
                </a:ext>
              </a:extLst>
            </p:cNvPr>
            <p:cNvSpPr/>
            <p:nvPr/>
          </p:nvSpPr>
          <p:spPr>
            <a:xfrm>
              <a:off x="9760605" y="9836724"/>
              <a:ext cx="154439" cy="154439"/>
            </a:xfrm>
            <a:prstGeom prst="flowChartConnec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ABE752A-B1BF-66D9-6A2C-F6B8B2EDA211}"/>
              </a:ext>
            </a:extLst>
          </p:cNvPr>
          <p:cNvGrpSpPr/>
          <p:nvPr/>
        </p:nvGrpSpPr>
        <p:grpSpPr>
          <a:xfrm>
            <a:off x="5068894" y="1886372"/>
            <a:ext cx="8150212" cy="769441"/>
            <a:chOff x="6023085" y="1904805"/>
            <a:chExt cx="6991005" cy="7694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C03715-58F5-FF0B-C63C-01B20B6A7B15}"/>
                </a:ext>
              </a:extLst>
            </p:cNvPr>
            <p:cNvSpPr txBox="1"/>
            <p:nvPr/>
          </p:nvSpPr>
          <p:spPr>
            <a:xfrm>
              <a:off x="6422834" y="1995342"/>
              <a:ext cx="59896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국내 자산운용사의 </a:t>
              </a:r>
              <a:r>
                <a:rPr lang="en-US" altLang="ko-KR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AI</a:t>
              </a:r>
              <a:r>
                <a:rPr lang="ko-KR" altLang="en-US" sz="3200" b="1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펀드 </a:t>
              </a:r>
              <a:r>
                <a:rPr lang="ko-KR" altLang="en-US" sz="32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도입과 약점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28890F-9107-2653-027C-C6CEFD2448D2}"/>
                </a:ext>
              </a:extLst>
            </p:cNvPr>
            <p:cNvSpPr txBox="1"/>
            <p:nvPr/>
          </p:nvSpPr>
          <p:spPr>
            <a:xfrm>
              <a:off x="6023085" y="1904805"/>
              <a:ext cx="4627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[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5C97FC-3013-B150-1249-BE6167F34A64}"/>
                </a:ext>
              </a:extLst>
            </p:cNvPr>
            <p:cNvSpPr txBox="1"/>
            <p:nvPr/>
          </p:nvSpPr>
          <p:spPr>
            <a:xfrm>
              <a:off x="12480690" y="1904805"/>
              <a:ext cx="533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]</a:t>
              </a:r>
              <a:endParaRPr lang="ko-KR" altLang="en-US" sz="4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"/>
    </mc:Choice>
    <mc:Fallback xmlns="">
      <p:transition spd="slow" advTm="5015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4243</TotalTime>
  <Words>1186</Words>
  <Application>Microsoft Office PowerPoint</Application>
  <PresentationFormat>사용자 지정</PresentationFormat>
  <Paragraphs>354</Paragraphs>
  <Slides>45</Slides>
  <Notes>29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9" baseType="lpstr">
      <vt:lpstr>G마켓 산스 TTF Bold</vt:lpstr>
      <vt:lpstr>G마켓 산스 TTF Light</vt:lpstr>
      <vt:lpstr>G마켓 산스 TTF Medium</vt:lpstr>
      <vt:lpstr>Noto Sans KR</vt:lpstr>
      <vt:lpstr>TmonMonsori Black</vt:lpstr>
      <vt:lpstr>Tmon몬소리 Black</vt:lpstr>
      <vt:lpstr>나눔고딕</vt:lpstr>
      <vt:lpstr>맑은 고딕</vt:lpstr>
      <vt:lpstr>한컴 윤고딕 230</vt:lpstr>
      <vt:lpstr>Arial</vt:lpstr>
      <vt:lpstr>Calibri</vt:lpstr>
      <vt:lpstr>Montserrat Black</vt:lpstr>
      <vt:lpstr>Montserrat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우승우</cp:lastModifiedBy>
  <cp:revision>14</cp:revision>
  <dcterms:created xsi:type="dcterms:W3CDTF">2022-05-17T11:10:55Z</dcterms:created>
  <dcterms:modified xsi:type="dcterms:W3CDTF">2022-05-22T09:33:00Z</dcterms:modified>
</cp:coreProperties>
</file>